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60" r:id="rId3"/>
    <p:sldId id="259" r:id="rId4"/>
    <p:sldId id="261" r:id="rId5"/>
    <p:sldId id="257" r:id="rId6"/>
    <p:sldId id="262" r:id="rId7"/>
    <p:sldId id="267" r:id="rId8"/>
    <p:sldId id="266" r:id="rId9"/>
    <p:sldId id="263" r:id="rId10"/>
    <p:sldId id="258" r:id="rId11"/>
    <p:sldId id="265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60"/>
  </p:normalViewPr>
  <p:slideViewPr>
    <p:cSldViewPr>
      <p:cViewPr varScale="1">
        <p:scale>
          <a:sx n="87" d="100"/>
          <a:sy n="87" d="100"/>
        </p:scale>
        <p:origin x="-147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11/14/2013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11/14/2013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con-earthquak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02" y="368066"/>
            <a:ext cx="4015484" cy="3975333"/>
          </a:xfrm>
          <a:prstGeom prst="rect">
            <a:avLst/>
          </a:prstGeom>
          <a:noFill/>
          <a:effectLst>
            <a:glow rad="863600">
              <a:schemeClr val="accent1">
                <a:lumMod val="60000"/>
                <a:lumOff val="40000"/>
                <a:alpha val="29000"/>
              </a:schemeClr>
            </a:glow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834639"/>
            <a:ext cx="7772400" cy="15087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Eric A. Herman, GISP</a:t>
            </a:r>
          </a:p>
          <a:p>
            <a:r>
              <a:rPr lang="en-US" sz="2800" dirty="0" smtClean="0"/>
              <a:t>NY State Thruway Authority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48200"/>
            <a:ext cx="7772400" cy="17465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A Tool for Automated Earthquake Response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1026" name="Picture 2" descr="NYGEOCON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75" y="302751"/>
            <a:ext cx="1580083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084" y="1986400"/>
            <a:ext cx="228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 12-13,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4267200"/>
            <a:ext cx="4267200" cy="1306286"/>
          </a:xfrm>
        </p:spPr>
        <p:txBody>
          <a:bodyPr>
            <a:normAutofit/>
          </a:bodyPr>
          <a:lstStyle/>
          <a:p>
            <a:pPr lvl="1"/>
            <a:r>
              <a:rPr lang="en-US" sz="2600" dirty="0" smtClean="0"/>
              <a:t>May </a:t>
            </a:r>
            <a:r>
              <a:rPr lang="en-US" sz="2600" dirty="0"/>
              <a:t>see more than one quake </a:t>
            </a:r>
            <a:r>
              <a:rPr lang="en-US" sz="2600" dirty="0" smtClean="0"/>
              <a:t>with aftershocks</a:t>
            </a: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99"/>
                </a:solidFill>
                <a:effectLst/>
              </a:rPr>
              <a:t>The Map Interface	 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5" name="Picture 2" descr="NYGEOCON2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6019800"/>
            <a:ext cx="69128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447800"/>
            <a:ext cx="82296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dirty="0" smtClean="0"/>
              <a:t>Google Maps provides familiar interface/navigation</a:t>
            </a:r>
          </a:p>
          <a:p>
            <a:pPr lvl="1"/>
            <a:r>
              <a:rPr lang="en-US" sz="2600" dirty="0" smtClean="0"/>
              <a:t>Color-coded epicenters match required inspection buffers</a:t>
            </a:r>
          </a:p>
          <a:p>
            <a:pPr lvl="1"/>
            <a:r>
              <a:rPr lang="en-US" sz="2600" dirty="0" smtClean="0"/>
              <a:t>Relevant facilities shown (can click for detail)    </a:t>
            </a:r>
          </a:p>
          <a:p>
            <a:pPr lvl="1"/>
            <a:r>
              <a:rPr lang="en-US" sz="2600" dirty="0"/>
              <a:t>Can click on epicenter, to get quake info</a:t>
            </a:r>
          </a:p>
          <a:p>
            <a:pPr lvl="1"/>
            <a:r>
              <a:rPr lang="en-US" sz="2600" dirty="0"/>
              <a:t>Most recent quake is the </a:t>
            </a:r>
            <a:endParaRPr lang="en-US" sz="2600" dirty="0" smtClean="0"/>
          </a:p>
          <a:p>
            <a:pPr marL="0" lvl="1" indent="0">
              <a:buNone/>
            </a:pPr>
            <a:r>
              <a:rPr lang="en-US" sz="2600" dirty="0" smtClean="0"/>
              <a:t>   default (older </a:t>
            </a:r>
            <a:r>
              <a:rPr lang="en-US" sz="2600" dirty="0"/>
              <a:t>are </a:t>
            </a:r>
            <a:r>
              <a:rPr lang="en-US" sz="2600" dirty="0" smtClean="0"/>
              <a:t>viewable) </a:t>
            </a:r>
            <a:endParaRPr lang="en-US" sz="2600" dirty="0"/>
          </a:p>
          <a:p>
            <a:pPr lvl="1"/>
            <a:endParaRPr lang="en-US" sz="26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6029"/>
            <a:ext cx="4479248" cy="3480200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4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99"/>
                </a:solidFill>
              </a:rPr>
              <a:t>The Results so Far…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524000"/>
            <a:ext cx="79248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 smtClean="0"/>
              <a:t>Far fewer alerts sent out</a:t>
            </a:r>
          </a:p>
          <a:p>
            <a:pPr lvl="1"/>
            <a:r>
              <a:rPr lang="en-US" sz="3200" dirty="0" smtClean="0"/>
              <a:t>Very well-received interface</a:t>
            </a:r>
          </a:p>
          <a:p>
            <a:pPr lvl="1"/>
            <a:r>
              <a:rPr lang="en-US" sz="3200" dirty="0" smtClean="0"/>
              <a:t>Much happier customers</a:t>
            </a:r>
          </a:p>
        </p:txBody>
      </p:sp>
      <p:pic>
        <p:nvPicPr>
          <p:cNvPr id="2051" name="Picture 3" descr="D:\temp\happ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352800" cy="517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32114" y="4104068"/>
            <a:ext cx="48768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3200" dirty="0" smtClean="0"/>
          </a:p>
          <a:p>
            <a:pPr marL="0" lvl="1" indent="0">
              <a:buNone/>
            </a:pP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BUT</a:t>
            </a:r>
          </a:p>
          <a:p>
            <a:pPr marL="0" lvl="1" indent="0">
              <a:buNone/>
            </a:pPr>
            <a:r>
              <a:rPr lang="en-US" sz="3200" dirty="0" smtClean="0">
                <a:solidFill>
                  <a:schemeClr val="tx1">
                    <a:lumMod val="85000"/>
                  </a:schemeClr>
                </a:solidFill>
              </a:rPr>
              <a:t>    </a:t>
            </a:r>
            <a:r>
              <a:rPr lang="en-US" sz="3200" i="1" dirty="0" smtClean="0">
                <a:solidFill>
                  <a:schemeClr val="tx1">
                    <a:lumMod val="85000"/>
                  </a:schemeClr>
                </a:solidFill>
              </a:rPr>
              <a:t>No big earthquakes yet…</a:t>
            </a:r>
          </a:p>
          <a:p>
            <a:endParaRPr lang="en-US" dirty="0"/>
          </a:p>
        </p:txBody>
      </p:sp>
      <p:pic>
        <p:nvPicPr>
          <p:cNvPr id="9" name="Picture 2" descr="NYGEOCON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6019800"/>
            <a:ext cx="69128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6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0" y="3886200"/>
            <a:ext cx="6858000" cy="225504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4000" dirty="0" smtClean="0"/>
              <a:t>Eric A. Herman, GISP</a:t>
            </a:r>
          </a:p>
          <a:p>
            <a:pPr marL="68580" indent="0" algn="ctr">
              <a:buNone/>
            </a:pPr>
            <a:r>
              <a:rPr lang="en-US" sz="4000" dirty="0" smtClean="0"/>
              <a:t>eric.herman@thruway.ny.gov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773936"/>
          </a:xfrm>
        </p:spPr>
        <p:txBody>
          <a:bodyPr/>
          <a:lstStyle/>
          <a:p>
            <a:r>
              <a:rPr lang="en-US" sz="6600" dirty="0" smtClean="0">
                <a:solidFill>
                  <a:srgbClr val="FFFF99"/>
                </a:solidFill>
              </a:rPr>
              <a:t>Questions?</a:t>
            </a:r>
            <a:endParaRPr lang="en-US" sz="6600" dirty="0">
              <a:solidFill>
                <a:srgbClr val="FFFF99"/>
              </a:solidFill>
            </a:endParaRPr>
          </a:p>
        </p:txBody>
      </p:sp>
      <p:pic>
        <p:nvPicPr>
          <p:cNvPr id="1027" name="Picture 3" descr="D:\Users\herman\AppData\Local\Microsoft\Windows\Temporary Internet Files\Content.IE5\7BQ7QCSO\MC9004344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162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YGEOCON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6019800"/>
            <a:ext cx="69128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8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99"/>
                </a:solidFill>
              </a:rPr>
              <a:t>One day in 2011…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1026" name="Picture 2" descr="D:\Emergency\Earthquake\QuakeMap.mx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51" y="1410640"/>
            <a:ext cx="6107449" cy="52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4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7466" y="1143000"/>
            <a:ext cx="7431814" cy="2242565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/>
              <a:t>Duty officers and bridge inspectors were subscribed to USGS earthquake notifications</a:t>
            </a:r>
          </a:p>
          <a:p>
            <a:pPr marL="454914" lvl="1" indent="0">
              <a:buNone/>
            </a:pPr>
            <a:endParaRPr lang="en-US" sz="800" dirty="0" smtClean="0"/>
          </a:p>
          <a:p>
            <a:pPr lvl="3"/>
            <a:r>
              <a:rPr lang="en-US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Overkill</a:t>
            </a:r>
            <a:r>
              <a:rPr lang="en-US" sz="2800" i="1" dirty="0" smtClean="0"/>
              <a:t> </a:t>
            </a:r>
            <a:r>
              <a:rPr lang="en-US" sz="2800" dirty="0" smtClean="0"/>
              <a:t>– Within just a few months, this resulted in frustration, with risk of apathy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400" dirty="0" smtClean="0">
                <a:solidFill>
                  <a:srgbClr val="FFFF99"/>
                </a:solidFill>
                <a:effectLst/>
              </a:rPr>
              <a:t>Reaction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2" descr="NYGEOCON2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6019800"/>
            <a:ext cx="69128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herman\AppData\Local\Microsoft\Windows\Temporary Internet Files\Content.IE5\7ZZVN66Q\MC90014018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1000"/>
            <a:ext cx="918947" cy="20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6"/>
          <p:cNvGrpSpPr>
            <a:grpSpLocks noChangeAspect="1"/>
          </p:cNvGrpSpPr>
          <p:nvPr/>
        </p:nvGrpSpPr>
        <p:grpSpPr bwMode="auto">
          <a:xfrm>
            <a:off x="6418643" y="4725967"/>
            <a:ext cx="1599782" cy="1953418"/>
            <a:chOff x="4539" y="2832"/>
            <a:chExt cx="1140" cy="1392"/>
          </a:xfrm>
        </p:grpSpPr>
        <p:sp>
          <p:nvSpPr>
            <p:cNvPr id="6" name="AutoShape 5"/>
            <p:cNvSpPr>
              <a:spLocks noChangeAspect="1" noChangeArrowheads="1" noTextEdit="1"/>
            </p:cNvSpPr>
            <p:nvPr/>
          </p:nvSpPr>
          <p:spPr bwMode="auto">
            <a:xfrm>
              <a:off x="4539" y="2832"/>
              <a:ext cx="114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857" y="2833"/>
              <a:ext cx="331" cy="321"/>
            </a:xfrm>
            <a:custGeom>
              <a:avLst/>
              <a:gdLst>
                <a:gd name="T0" fmla="*/ 136 w 662"/>
                <a:gd name="T1" fmla="*/ 29 h 642"/>
                <a:gd name="T2" fmla="*/ 210 w 662"/>
                <a:gd name="T3" fmla="*/ 0 h 642"/>
                <a:gd name="T4" fmla="*/ 263 w 662"/>
                <a:gd name="T5" fmla="*/ 21 h 642"/>
                <a:gd name="T6" fmla="*/ 320 w 662"/>
                <a:gd name="T7" fmla="*/ 91 h 642"/>
                <a:gd name="T8" fmla="*/ 356 w 662"/>
                <a:gd name="T9" fmla="*/ 191 h 642"/>
                <a:gd name="T10" fmla="*/ 360 w 662"/>
                <a:gd name="T11" fmla="*/ 262 h 642"/>
                <a:gd name="T12" fmla="*/ 364 w 662"/>
                <a:gd name="T13" fmla="*/ 353 h 642"/>
                <a:gd name="T14" fmla="*/ 600 w 662"/>
                <a:gd name="T15" fmla="*/ 349 h 642"/>
                <a:gd name="T16" fmla="*/ 662 w 662"/>
                <a:gd name="T17" fmla="*/ 362 h 642"/>
                <a:gd name="T18" fmla="*/ 654 w 662"/>
                <a:gd name="T19" fmla="*/ 405 h 642"/>
                <a:gd name="T20" fmla="*/ 527 w 662"/>
                <a:gd name="T21" fmla="*/ 387 h 642"/>
                <a:gd name="T22" fmla="*/ 360 w 662"/>
                <a:gd name="T23" fmla="*/ 414 h 642"/>
                <a:gd name="T24" fmla="*/ 325 w 662"/>
                <a:gd name="T25" fmla="*/ 505 h 642"/>
                <a:gd name="T26" fmla="*/ 277 w 662"/>
                <a:gd name="T27" fmla="*/ 584 h 642"/>
                <a:gd name="T28" fmla="*/ 219 w 662"/>
                <a:gd name="T29" fmla="*/ 615 h 642"/>
                <a:gd name="T30" fmla="*/ 158 w 662"/>
                <a:gd name="T31" fmla="*/ 642 h 642"/>
                <a:gd name="T32" fmla="*/ 114 w 662"/>
                <a:gd name="T33" fmla="*/ 624 h 642"/>
                <a:gd name="T34" fmla="*/ 52 w 662"/>
                <a:gd name="T35" fmla="*/ 553 h 642"/>
                <a:gd name="T36" fmla="*/ 10 w 662"/>
                <a:gd name="T37" fmla="*/ 466 h 642"/>
                <a:gd name="T38" fmla="*/ 0 w 662"/>
                <a:gd name="T39" fmla="*/ 393 h 642"/>
                <a:gd name="T40" fmla="*/ 23 w 662"/>
                <a:gd name="T41" fmla="*/ 243 h 642"/>
                <a:gd name="T42" fmla="*/ 75 w 662"/>
                <a:gd name="T43" fmla="*/ 131 h 642"/>
                <a:gd name="T44" fmla="*/ 114 w 662"/>
                <a:gd name="T45" fmla="*/ 65 h 642"/>
                <a:gd name="T46" fmla="*/ 162 w 662"/>
                <a:gd name="T47" fmla="*/ 25 h 642"/>
                <a:gd name="T48" fmla="*/ 136 w 662"/>
                <a:gd name="T49" fmla="*/ 2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2" h="642">
                  <a:moveTo>
                    <a:pt x="136" y="29"/>
                  </a:moveTo>
                  <a:lnTo>
                    <a:pt x="210" y="0"/>
                  </a:lnTo>
                  <a:lnTo>
                    <a:pt x="263" y="21"/>
                  </a:lnTo>
                  <a:lnTo>
                    <a:pt x="320" y="91"/>
                  </a:lnTo>
                  <a:lnTo>
                    <a:pt x="356" y="191"/>
                  </a:lnTo>
                  <a:lnTo>
                    <a:pt x="360" y="262"/>
                  </a:lnTo>
                  <a:lnTo>
                    <a:pt x="364" y="353"/>
                  </a:lnTo>
                  <a:lnTo>
                    <a:pt x="600" y="349"/>
                  </a:lnTo>
                  <a:lnTo>
                    <a:pt x="662" y="362"/>
                  </a:lnTo>
                  <a:lnTo>
                    <a:pt x="654" y="405"/>
                  </a:lnTo>
                  <a:lnTo>
                    <a:pt x="527" y="387"/>
                  </a:lnTo>
                  <a:lnTo>
                    <a:pt x="360" y="414"/>
                  </a:lnTo>
                  <a:lnTo>
                    <a:pt x="325" y="505"/>
                  </a:lnTo>
                  <a:lnTo>
                    <a:pt x="277" y="584"/>
                  </a:lnTo>
                  <a:lnTo>
                    <a:pt x="219" y="615"/>
                  </a:lnTo>
                  <a:lnTo>
                    <a:pt x="158" y="642"/>
                  </a:lnTo>
                  <a:lnTo>
                    <a:pt x="114" y="624"/>
                  </a:lnTo>
                  <a:lnTo>
                    <a:pt x="52" y="553"/>
                  </a:lnTo>
                  <a:lnTo>
                    <a:pt x="10" y="466"/>
                  </a:lnTo>
                  <a:lnTo>
                    <a:pt x="0" y="393"/>
                  </a:lnTo>
                  <a:lnTo>
                    <a:pt x="23" y="243"/>
                  </a:lnTo>
                  <a:lnTo>
                    <a:pt x="75" y="131"/>
                  </a:lnTo>
                  <a:lnTo>
                    <a:pt x="114" y="65"/>
                  </a:lnTo>
                  <a:lnTo>
                    <a:pt x="162" y="25"/>
                  </a:lnTo>
                  <a:lnTo>
                    <a:pt x="136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002" y="3141"/>
              <a:ext cx="677" cy="120"/>
            </a:xfrm>
            <a:custGeom>
              <a:avLst/>
              <a:gdLst>
                <a:gd name="T0" fmla="*/ 0 w 1354"/>
                <a:gd name="T1" fmla="*/ 152 h 239"/>
                <a:gd name="T2" fmla="*/ 114 w 1354"/>
                <a:gd name="T3" fmla="*/ 113 h 239"/>
                <a:gd name="T4" fmla="*/ 356 w 1354"/>
                <a:gd name="T5" fmla="*/ 96 h 239"/>
                <a:gd name="T6" fmla="*/ 556 w 1354"/>
                <a:gd name="T7" fmla="*/ 79 h 239"/>
                <a:gd name="T8" fmla="*/ 781 w 1354"/>
                <a:gd name="T9" fmla="*/ 44 h 239"/>
                <a:gd name="T10" fmla="*/ 946 w 1354"/>
                <a:gd name="T11" fmla="*/ 39 h 239"/>
                <a:gd name="T12" fmla="*/ 1166 w 1354"/>
                <a:gd name="T13" fmla="*/ 13 h 239"/>
                <a:gd name="T14" fmla="*/ 1350 w 1354"/>
                <a:gd name="T15" fmla="*/ 0 h 239"/>
                <a:gd name="T16" fmla="*/ 1354 w 1354"/>
                <a:gd name="T17" fmla="*/ 27 h 239"/>
                <a:gd name="T18" fmla="*/ 1310 w 1354"/>
                <a:gd name="T19" fmla="*/ 61 h 239"/>
                <a:gd name="T20" fmla="*/ 1144 w 1354"/>
                <a:gd name="T21" fmla="*/ 61 h 239"/>
                <a:gd name="T22" fmla="*/ 1158 w 1354"/>
                <a:gd name="T23" fmla="*/ 104 h 239"/>
                <a:gd name="T24" fmla="*/ 1135 w 1354"/>
                <a:gd name="T25" fmla="*/ 156 h 239"/>
                <a:gd name="T26" fmla="*/ 1091 w 1354"/>
                <a:gd name="T27" fmla="*/ 191 h 239"/>
                <a:gd name="T28" fmla="*/ 1021 w 1354"/>
                <a:gd name="T29" fmla="*/ 191 h 239"/>
                <a:gd name="T30" fmla="*/ 964 w 1354"/>
                <a:gd name="T31" fmla="*/ 174 h 239"/>
                <a:gd name="T32" fmla="*/ 942 w 1354"/>
                <a:gd name="T33" fmla="*/ 117 h 239"/>
                <a:gd name="T34" fmla="*/ 942 w 1354"/>
                <a:gd name="T35" fmla="*/ 83 h 239"/>
                <a:gd name="T36" fmla="*/ 785 w 1354"/>
                <a:gd name="T37" fmla="*/ 87 h 239"/>
                <a:gd name="T38" fmla="*/ 719 w 1354"/>
                <a:gd name="T39" fmla="*/ 104 h 239"/>
                <a:gd name="T40" fmla="*/ 587 w 1354"/>
                <a:gd name="T41" fmla="*/ 139 h 239"/>
                <a:gd name="T42" fmla="*/ 398 w 1354"/>
                <a:gd name="T43" fmla="*/ 162 h 239"/>
                <a:gd name="T44" fmla="*/ 241 w 1354"/>
                <a:gd name="T45" fmla="*/ 166 h 239"/>
                <a:gd name="T46" fmla="*/ 136 w 1354"/>
                <a:gd name="T47" fmla="*/ 187 h 239"/>
                <a:gd name="T48" fmla="*/ 40 w 1354"/>
                <a:gd name="T49" fmla="*/ 239 h 239"/>
                <a:gd name="T50" fmla="*/ 0 w 1354"/>
                <a:gd name="T51" fmla="*/ 187 h 239"/>
                <a:gd name="T52" fmla="*/ 27 w 1354"/>
                <a:gd name="T53" fmla="*/ 139 h 239"/>
                <a:gd name="T54" fmla="*/ 48 w 1354"/>
                <a:gd name="T55" fmla="*/ 127 h 239"/>
                <a:gd name="T56" fmla="*/ 0 w 1354"/>
                <a:gd name="T57" fmla="*/ 15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4" h="239">
                  <a:moveTo>
                    <a:pt x="0" y="152"/>
                  </a:moveTo>
                  <a:lnTo>
                    <a:pt x="114" y="113"/>
                  </a:lnTo>
                  <a:lnTo>
                    <a:pt x="356" y="96"/>
                  </a:lnTo>
                  <a:lnTo>
                    <a:pt x="556" y="79"/>
                  </a:lnTo>
                  <a:lnTo>
                    <a:pt x="781" y="44"/>
                  </a:lnTo>
                  <a:lnTo>
                    <a:pt x="946" y="39"/>
                  </a:lnTo>
                  <a:lnTo>
                    <a:pt x="1166" y="13"/>
                  </a:lnTo>
                  <a:lnTo>
                    <a:pt x="1350" y="0"/>
                  </a:lnTo>
                  <a:lnTo>
                    <a:pt x="1354" y="27"/>
                  </a:lnTo>
                  <a:lnTo>
                    <a:pt x="1310" y="61"/>
                  </a:lnTo>
                  <a:lnTo>
                    <a:pt x="1144" y="61"/>
                  </a:lnTo>
                  <a:lnTo>
                    <a:pt x="1158" y="104"/>
                  </a:lnTo>
                  <a:lnTo>
                    <a:pt x="1135" y="156"/>
                  </a:lnTo>
                  <a:lnTo>
                    <a:pt x="1091" y="191"/>
                  </a:lnTo>
                  <a:lnTo>
                    <a:pt x="1021" y="191"/>
                  </a:lnTo>
                  <a:lnTo>
                    <a:pt x="964" y="174"/>
                  </a:lnTo>
                  <a:lnTo>
                    <a:pt x="942" y="117"/>
                  </a:lnTo>
                  <a:lnTo>
                    <a:pt x="942" y="83"/>
                  </a:lnTo>
                  <a:lnTo>
                    <a:pt x="785" y="87"/>
                  </a:lnTo>
                  <a:lnTo>
                    <a:pt x="719" y="104"/>
                  </a:lnTo>
                  <a:lnTo>
                    <a:pt x="587" y="139"/>
                  </a:lnTo>
                  <a:lnTo>
                    <a:pt x="398" y="162"/>
                  </a:lnTo>
                  <a:lnTo>
                    <a:pt x="241" y="166"/>
                  </a:lnTo>
                  <a:lnTo>
                    <a:pt x="136" y="187"/>
                  </a:lnTo>
                  <a:lnTo>
                    <a:pt x="40" y="239"/>
                  </a:lnTo>
                  <a:lnTo>
                    <a:pt x="0" y="187"/>
                  </a:lnTo>
                  <a:lnTo>
                    <a:pt x="27" y="139"/>
                  </a:lnTo>
                  <a:lnTo>
                    <a:pt x="48" y="127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790" y="3168"/>
              <a:ext cx="265" cy="551"/>
            </a:xfrm>
            <a:custGeom>
              <a:avLst/>
              <a:gdLst>
                <a:gd name="T0" fmla="*/ 235 w 529"/>
                <a:gd name="T1" fmla="*/ 0 h 1100"/>
                <a:gd name="T2" fmla="*/ 300 w 529"/>
                <a:gd name="T3" fmla="*/ 12 h 1100"/>
                <a:gd name="T4" fmla="*/ 379 w 529"/>
                <a:gd name="T5" fmla="*/ 12 h 1100"/>
                <a:gd name="T6" fmla="*/ 485 w 529"/>
                <a:gd name="T7" fmla="*/ 64 h 1100"/>
                <a:gd name="T8" fmla="*/ 523 w 529"/>
                <a:gd name="T9" fmla="*/ 169 h 1100"/>
                <a:gd name="T10" fmla="*/ 529 w 529"/>
                <a:gd name="T11" fmla="*/ 314 h 1100"/>
                <a:gd name="T12" fmla="*/ 489 w 529"/>
                <a:gd name="T13" fmla="*/ 474 h 1100"/>
                <a:gd name="T14" fmla="*/ 419 w 529"/>
                <a:gd name="T15" fmla="*/ 628 h 1100"/>
                <a:gd name="T16" fmla="*/ 367 w 529"/>
                <a:gd name="T17" fmla="*/ 759 h 1100"/>
                <a:gd name="T18" fmla="*/ 314 w 529"/>
                <a:gd name="T19" fmla="*/ 942 h 1100"/>
                <a:gd name="T20" fmla="*/ 252 w 529"/>
                <a:gd name="T21" fmla="*/ 1052 h 1100"/>
                <a:gd name="T22" fmla="*/ 175 w 529"/>
                <a:gd name="T23" fmla="*/ 1100 h 1100"/>
                <a:gd name="T24" fmla="*/ 108 w 529"/>
                <a:gd name="T25" fmla="*/ 1100 h 1100"/>
                <a:gd name="T26" fmla="*/ 30 w 529"/>
                <a:gd name="T27" fmla="*/ 1052 h 1100"/>
                <a:gd name="T28" fmla="*/ 0 w 529"/>
                <a:gd name="T29" fmla="*/ 981 h 1100"/>
                <a:gd name="T30" fmla="*/ 0 w 529"/>
                <a:gd name="T31" fmla="*/ 867 h 1100"/>
                <a:gd name="T32" fmla="*/ 42 w 529"/>
                <a:gd name="T33" fmla="*/ 719 h 1100"/>
                <a:gd name="T34" fmla="*/ 78 w 529"/>
                <a:gd name="T35" fmla="*/ 514 h 1100"/>
                <a:gd name="T36" fmla="*/ 90 w 529"/>
                <a:gd name="T37" fmla="*/ 260 h 1100"/>
                <a:gd name="T38" fmla="*/ 69 w 529"/>
                <a:gd name="T39" fmla="*/ 69 h 1100"/>
                <a:gd name="T40" fmla="*/ 134 w 529"/>
                <a:gd name="T41" fmla="*/ 4 h 1100"/>
                <a:gd name="T42" fmla="*/ 235 w 529"/>
                <a:gd name="T43" fmla="*/ 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9" h="1100">
                  <a:moveTo>
                    <a:pt x="235" y="0"/>
                  </a:moveTo>
                  <a:lnTo>
                    <a:pt x="300" y="12"/>
                  </a:lnTo>
                  <a:lnTo>
                    <a:pt x="379" y="12"/>
                  </a:lnTo>
                  <a:lnTo>
                    <a:pt x="485" y="64"/>
                  </a:lnTo>
                  <a:lnTo>
                    <a:pt x="523" y="169"/>
                  </a:lnTo>
                  <a:lnTo>
                    <a:pt x="529" y="314"/>
                  </a:lnTo>
                  <a:lnTo>
                    <a:pt x="489" y="474"/>
                  </a:lnTo>
                  <a:lnTo>
                    <a:pt x="419" y="628"/>
                  </a:lnTo>
                  <a:lnTo>
                    <a:pt x="367" y="759"/>
                  </a:lnTo>
                  <a:lnTo>
                    <a:pt x="314" y="942"/>
                  </a:lnTo>
                  <a:lnTo>
                    <a:pt x="252" y="1052"/>
                  </a:lnTo>
                  <a:lnTo>
                    <a:pt x="175" y="1100"/>
                  </a:lnTo>
                  <a:lnTo>
                    <a:pt x="108" y="1100"/>
                  </a:lnTo>
                  <a:lnTo>
                    <a:pt x="30" y="1052"/>
                  </a:lnTo>
                  <a:lnTo>
                    <a:pt x="0" y="981"/>
                  </a:lnTo>
                  <a:lnTo>
                    <a:pt x="0" y="867"/>
                  </a:lnTo>
                  <a:lnTo>
                    <a:pt x="42" y="719"/>
                  </a:lnTo>
                  <a:lnTo>
                    <a:pt x="78" y="514"/>
                  </a:lnTo>
                  <a:lnTo>
                    <a:pt x="90" y="260"/>
                  </a:lnTo>
                  <a:lnTo>
                    <a:pt x="69" y="69"/>
                  </a:lnTo>
                  <a:lnTo>
                    <a:pt x="134" y="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554" y="3191"/>
              <a:ext cx="302" cy="492"/>
            </a:xfrm>
            <a:custGeom>
              <a:avLst/>
              <a:gdLst>
                <a:gd name="T0" fmla="*/ 459 w 604"/>
                <a:gd name="T1" fmla="*/ 39 h 984"/>
                <a:gd name="T2" fmla="*/ 525 w 604"/>
                <a:gd name="T3" fmla="*/ 0 h 984"/>
                <a:gd name="T4" fmla="*/ 573 w 604"/>
                <a:gd name="T5" fmla="*/ 0 h 984"/>
                <a:gd name="T6" fmla="*/ 604 w 604"/>
                <a:gd name="T7" fmla="*/ 31 h 984"/>
                <a:gd name="T8" fmla="*/ 586 w 604"/>
                <a:gd name="T9" fmla="*/ 91 h 984"/>
                <a:gd name="T10" fmla="*/ 546 w 604"/>
                <a:gd name="T11" fmla="*/ 131 h 984"/>
                <a:gd name="T12" fmla="*/ 473 w 604"/>
                <a:gd name="T13" fmla="*/ 170 h 984"/>
                <a:gd name="T14" fmla="*/ 329 w 604"/>
                <a:gd name="T15" fmla="*/ 227 h 984"/>
                <a:gd name="T16" fmla="*/ 144 w 604"/>
                <a:gd name="T17" fmla="*/ 328 h 984"/>
                <a:gd name="T18" fmla="*/ 75 w 604"/>
                <a:gd name="T19" fmla="*/ 332 h 984"/>
                <a:gd name="T20" fmla="*/ 113 w 604"/>
                <a:gd name="T21" fmla="*/ 424 h 984"/>
                <a:gd name="T22" fmla="*/ 192 w 604"/>
                <a:gd name="T23" fmla="*/ 524 h 984"/>
                <a:gd name="T24" fmla="*/ 258 w 604"/>
                <a:gd name="T25" fmla="*/ 647 h 984"/>
                <a:gd name="T26" fmla="*/ 284 w 604"/>
                <a:gd name="T27" fmla="*/ 774 h 984"/>
                <a:gd name="T28" fmla="*/ 271 w 604"/>
                <a:gd name="T29" fmla="*/ 813 h 984"/>
                <a:gd name="T30" fmla="*/ 232 w 604"/>
                <a:gd name="T31" fmla="*/ 840 h 984"/>
                <a:gd name="T32" fmla="*/ 179 w 604"/>
                <a:gd name="T33" fmla="*/ 857 h 984"/>
                <a:gd name="T34" fmla="*/ 127 w 604"/>
                <a:gd name="T35" fmla="*/ 896 h 984"/>
                <a:gd name="T36" fmla="*/ 105 w 604"/>
                <a:gd name="T37" fmla="*/ 936 h 984"/>
                <a:gd name="T38" fmla="*/ 92 w 604"/>
                <a:gd name="T39" fmla="*/ 984 h 984"/>
                <a:gd name="T40" fmla="*/ 52 w 604"/>
                <a:gd name="T41" fmla="*/ 984 h 984"/>
                <a:gd name="T42" fmla="*/ 38 w 604"/>
                <a:gd name="T43" fmla="*/ 948 h 984"/>
                <a:gd name="T44" fmla="*/ 65 w 604"/>
                <a:gd name="T45" fmla="*/ 892 h 984"/>
                <a:gd name="T46" fmla="*/ 140 w 604"/>
                <a:gd name="T47" fmla="*/ 853 h 984"/>
                <a:gd name="T48" fmla="*/ 184 w 604"/>
                <a:gd name="T49" fmla="*/ 813 h 984"/>
                <a:gd name="T50" fmla="*/ 223 w 604"/>
                <a:gd name="T51" fmla="*/ 792 h 984"/>
                <a:gd name="T52" fmla="*/ 236 w 604"/>
                <a:gd name="T53" fmla="*/ 752 h 984"/>
                <a:gd name="T54" fmla="*/ 219 w 604"/>
                <a:gd name="T55" fmla="*/ 647 h 984"/>
                <a:gd name="T56" fmla="*/ 157 w 604"/>
                <a:gd name="T57" fmla="*/ 568 h 984"/>
                <a:gd name="T58" fmla="*/ 105 w 604"/>
                <a:gd name="T59" fmla="*/ 499 h 984"/>
                <a:gd name="T60" fmla="*/ 38 w 604"/>
                <a:gd name="T61" fmla="*/ 420 h 984"/>
                <a:gd name="T62" fmla="*/ 0 w 604"/>
                <a:gd name="T63" fmla="*/ 345 h 984"/>
                <a:gd name="T64" fmla="*/ 0 w 604"/>
                <a:gd name="T65" fmla="*/ 301 h 984"/>
                <a:gd name="T66" fmla="*/ 34 w 604"/>
                <a:gd name="T67" fmla="*/ 280 h 984"/>
                <a:gd name="T68" fmla="*/ 171 w 604"/>
                <a:gd name="T69" fmla="*/ 201 h 984"/>
                <a:gd name="T70" fmla="*/ 302 w 604"/>
                <a:gd name="T71" fmla="*/ 131 h 984"/>
                <a:gd name="T72" fmla="*/ 433 w 604"/>
                <a:gd name="T73" fmla="*/ 66 h 984"/>
                <a:gd name="T74" fmla="*/ 459 w 604"/>
                <a:gd name="T75" fmla="*/ 39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4" h="984">
                  <a:moveTo>
                    <a:pt x="459" y="39"/>
                  </a:moveTo>
                  <a:lnTo>
                    <a:pt x="525" y="0"/>
                  </a:lnTo>
                  <a:lnTo>
                    <a:pt x="573" y="0"/>
                  </a:lnTo>
                  <a:lnTo>
                    <a:pt x="604" y="31"/>
                  </a:lnTo>
                  <a:lnTo>
                    <a:pt x="586" y="91"/>
                  </a:lnTo>
                  <a:lnTo>
                    <a:pt x="546" y="131"/>
                  </a:lnTo>
                  <a:lnTo>
                    <a:pt x="473" y="170"/>
                  </a:lnTo>
                  <a:lnTo>
                    <a:pt x="329" y="227"/>
                  </a:lnTo>
                  <a:lnTo>
                    <a:pt x="144" y="328"/>
                  </a:lnTo>
                  <a:lnTo>
                    <a:pt x="75" y="332"/>
                  </a:lnTo>
                  <a:lnTo>
                    <a:pt x="113" y="424"/>
                  </a:lnTo>
                  <a:lnTo>
                    <a:pt x="192" y="524"/>
                  </a:lnTo>
                  <a:lnTo>
                    <a:pt x="258" y="647"/>
                  </a:lnTo>
                  <a:lnTo>
                    <a:pt x="284" y="774"/>
                  </a:lnTo>
                  <a:lnTo>
                    <a:pt x="271" y="813"/>
                  </a:lnTo>
                  <a:lnTo>
                    <a:pt x="232" y="840"/>
                  </a:lnTo>
                  <a:lnTo>
                    <a:pt x="179" y="857"/>
                  </a:lnTo>
                  <a:lnTo>
                    <a:pt x="127" y="896"/>
                  </a:lnTo>
                  <a:lnTo>
                    <a:pt x="105" y="936"/>
                  </a:lnTo>
                  <a:lnTo>
                    <a:pt x="92" y="984"/>
                  </a:lnTo>
                  <a:lnTo>
                    <a:pt x="52" y="984"/>
                  </a:lnTo>
                  <a:lnTo>
                    <a:pt x="38" y="948"/>
                  </a:lnTo>
                  <a:lnTo>
                    <a:pt x="65" y="892"/>
                  </a:lnTo>
                  <a:lnTo>
                    <a:pt x="140" y="853"/>
                  </a:lnTo>
                  <a:lnTo>
                    <a:pt x="184" y="813"/>
                  </a:lnTo>
                  <a:lnTo>
                    <a:pt x="223" y="792"/>
                  </a:lnTo>
                  <a:lnTo>
                    <a:pt x="236" y="752"/>
                  </a:lnTo>
                  <a:lnTo>
                    <a:pt x="219" y="647"/>
                  </a:lnTo>
                  <a:lnTo>
                    <a:pt x="157" y="568"/>
                  </a:lnTo>
                  <a:lnTo>
                    <a:pt x="105" y="499"/>
                  </a:lnTo>
                  <a:lnTo>
                    <a:pt x="38" y="420"/>
                  </a:lnTo>
                  <a:lnTo>
                    <a:pt x="0" y="345"/>
                  </a:lnTo>
                  <a:lnTo>
                    <a:pt x="0" y="301"/>
                  </a:lnTo>
                  <a:lnTo>
                    <a:pt x="34" y="280"/>
                  </a:lnTo>
                  <a:lnTo>
                    <a:pt x="171" y="201"/>
                  </a:lnTo>
                  <a:lnTo>
                    <a:pt x="302" y="131"/>
                  </a:lnTo>
                  <a:lnTo>
                    <a:pt x="433" y="66"/>
                  </a:lnTo>
                  <a:lnTo>
                    <a:pt x="459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850" y="3672"/>
              <a:ext cx="201" cy="533"/>
            </a:xfrm>
            <a:custGeom>
              <a:avLst/>
              <a:gdLst>
                <a:gd name="T0" fmla="*/ 75 w 403"/>
                <a:gd name="T1" fmla="*/ 123 h 1066"/>
                <a:gd name="T2" fmla="*/ 23 w 403"/>
                <a:gd name="T3" fmla="*/ 53 h 1066"/>
                <a:gd name="T4" fmla="*/ 41 w 403"/>
                <a:gd name="T5" fmla="*/ 0 h 1066"/>
                <a:gd name="T6" fmla="*/ 93 w 403"/>
                <a:gd name="T7" fmla="*/ 0 h 1066"/>
                <a:gd name="T8" fmla="*/ 154 w 403"/>
                <a:gd name="T9" fmla="*/ 57 h 1066"/>
                <a:gd name="T10" fmla="*/ 233 w 403"/>
                <a:gd name="T11" fmla="*/ 175 h 1066"/>
                <a:gd name="T12" fmla="*/ 277 w 403"/>
                <a:gd name="T13" fmla="*/ 289 h 1066"/>
                <a:gd name="T14" fmla="*/ 316 w 403"/>
                <a:gd name="T15" fmla="*/ 398 h 1066"/>
                <a:gd name="T16" fmla="*/ 329 w 403"/>
                <a:gd name="T17" fmla="*/ 499 h 1066"/>
                <a:gd name="T18" fmla="*/ 325 w 403"/>
                <a:gd name="T19" fmla="*/ 551 h 1066"/>
                <a:gd name="T20" fmla="*/ 285 w 403"/>
                <a:gd name="T21" fmla="*/ 616 h 1066"/>
                <a:gd name="T22" fmla="*/ 220 w 403"/>
                <a:gd name="T23" fmla="*/ 791 h 1066"/>
                <a:gd name="T24" fmla="*/ 145 w 403"/>
                <a:gd name="T25" fmla="*/ 892 h 1066"/>
                <a:gd name="T26" fmla="*/ 127 w 403"/>
                <a:gd name="T27" fmla="*/ 936 h 1066"/>
                <a:gd name="T28" fmla="*/ 198 w 403"/>
                <a:gd name="T29" fmla="*/ 944 h 1066"/>
                <a:gd name="T30" fmla="*/ 289 w 403"/>
                <a:gd name="T31" fmla="*/ 944 h 1066"/>
                <a:gd name="T32" fmla="*/ 403 w 403"/>
                <a:gd name="T33" fmla="*/ 983 h 1066"/>
                <a:gd name="T34" fmla="*/ 395 w 403"/>
                <a:gd name="T35" fmla="*/ 1013 h 1066"/>
                <a:gd name="T36" fmla="*/ 377 w 403"/>
                <a:gd name="T37" fmla="*/ 1048 h 1066"/>
                <a:gd name="T38" fmla="*/ 343 w 403"/>
                <a:gd name="T39" fmla="*/ 1066 h 1066"/>
                <a:gd name="T40" fmla="*/ 272 w 403"/>
                <a:gd name="T41" fmla="*/ 1040 h 1066"/>
                <a:gd name="T42" fmla="*/ 198 w 403"/>
                <a:gd name="T43" fmla="*/ 1001 h 1066"/>
                <a:gd name="T44" fmla="*/ 93 w 403"/>
                <a:gd name="T45" fmla="*/ 996 h 1066"/>
                <a:gd name="T46" fmla="*/ 27 w 403"/>
                <a:gd name="T47" fmla="*/ 1009 h 1066"/>
                <a:gd name="T48" fmla="*/ 0 w 403"/>
                <a:gd name="T49" fmla="*/ 988 h 1066"/>
                <a:gd name="T50" fmla="*/ 0 w 403"/>
                <a:gd name="T51" fmla="*/ 957 h 1066"/>
                <a:gd name="T52" fmla="*/ 37 w 403"/>
                <a:gd name="T53" fmla="*/ 922 h 1066"/>
                <a:gd name="T54" fmla="*/ 93 w 403"/>
                <a:gd name="T55" fmla="*/ 865 h 1066"/>
                <a:gd name="T56" fmla="*/ 193 w 403"/>
                <a:gd name="T57" fmla="*/ 721 h 1066"/>
                <a:gd name="T58" fmla="*/ 237 w 403"/>
                <a:gd name="T59" fmla="*/ 595 h 1066"/>
                <a:gd name="T60" fmla="*/ 250 w 403"/>
                <a:gd name="T61" fmla="*/ 472 h 1066"/>
                <a:gd name="T62" fmla="*/ 246 w 403"/>
                <a:gd name="T63" fmla="*/ 406 h 1066"/>
                <a:gd name="T64" fmla="*/ 212 w 403"/>
                <a:gd name="T65" fmla="*/ 289 h 1066"/>
                <a:gd name="T66" fmla="*/ 119 w 403"/>
                <a:gd name="T67" fmla="*/ 162 h 1066"/>
                <a:gd name="T68" fmla="*/ 54 w 403"/>
                <a:gd name="T69" fmla="*/ 96 h 1066"/>
                <a:gd name="T70" fmla="*/ 75 w 403"/>
                <a:gd name="T71" fmla="*/ 123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3" h="1066">
                  <a:moveTo>
                    <a:pt x="75" y="123"/>
                  </a:moveTo>
                  <a:lnTo>
                    <a:pt x="23" y="53"/>
                  </a:lnTo>
                  <a:lnTo>
                    <a:pt x="41" y="0"/>
                  </a:lnTo>
                  <a:lnTo>
                    <a:pt x="93" y="0"/>
                  </a:lnTo>
                  <a:lnTo>
                    <a:pt x="154" y="57"/>
                  </a:lnTo>
                  <a:lnTo>
                    <a:pt x="233" y="175"/>
                  </a:lnTo>
                  <a:lnTo>
                    <a:pt x="277" y="289"/>
                  </a:lnTo>
                  <a:lnTo>
                    <a:pt x="316" y="398"/>
                  </a:lnTo>
                  <a:lnTo>
                    <a:pt x="329" y="499"/>
                  </a:lnTo>
                  <a:lnTo>
                    <a:pt x="325" y="551"/>
                  </a:lnTo>
                  <a:lnTo>
                    <a:pt x="285" y="616"/>
                  </a:lnTo>
                  <a:lnTo>
                    <a:pt x="220" y="791"/>
                  </a:lnTo>
                  <a:lnTo>
                    <a:pt x="145" y="892"/>
                  </a:lnTo>
                  <a:lnTo>
                    <a:pt x="127" y="936"/>
                  </a:lnTo>
                  <a:lnTo>
                    <a:pt x="198" y="944"/>
                  </a:lnTo>
                  <a:lnTo>
                    <a:pt x="289" y="944"/>
                  </a:lnTo>
                  <a:lnTo>
                    <a:pt x="403" y="983"/>
                  </a:lnTo>
                  <a:lnTo>
                    <a:pt x="395" y="1013"/>
                  </a:lnTo>
                  <a:lnTo>
                    <a:pt x="377" y="1048"/>
                  </a:lnTo>
                  <a:lnTo>
                    <a:pt x="343" y="1066"/>
                  </a:lnTo>
                  <a:lnTo>
                    <a:pt x="272" y="1040"/>
                  </a:lnTo>
                  <a:lnTo>
                    <a:pt x="198" y="1001"/>
                  </a:lnTo>
                  <a:lnTo>
                    <a:pt x="93" y="996"/>
                  </a:lnTo>
                  <a:lnTo>
                    <a:pt x="27" y="1009"/>
                  </a:lnTo>
                  <a:lnTo>
                    <a:pt x="0" y="988"/>
                  </a:lnTo>
                  <a:lnTo>
                    <a:pt x="0" y="957"/>
                  </a:lnTo>
                  <a:lnTo>
                    <a:pt x="37" y="922"/>
                  </a:lnTo>
                  <a:lnTo>
                    <a:pt x="93" y="865"/>
                  </a:lnTo>
                  <a:lnTo>
                    <a:pt x="193" y="721"/>
                  </a:lnTo>
                  <a:lnTo>
                    <a:pt x="237" y="595"/>
                  </a:lnTo>
                  <a:lnTo>
                    <a:pt x="250" y="472"/>
                  </a:lnTo>
                  <a:lnTo>
                    <a:pt x="246" y="406"/>
                  </a:lnTo>
                  <a:lnTo>
                    <a:pt x="212" y="289"/>
                  </a:lnTo>
                  <a:lnTo>
                    <a:pt x="119" y="162"/>
                  </a:lnTo>
                  <a:lnTo>
                    <a:pt x="54" y="96"/>
                  </a:lnTo>
                  <a:lnTo>
                    <a:pt x="75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540" y="3636"/>
              <a:ext cx="296" cy="588"/>
            </a:xfrm>
            <a:custGeom>
              <a:avLst/>
              <a:gdLst>
                <a:gd name="T0" fmla="*/ 344 w 590"/>
                <a:gd name="T1" fmla="*/ 206 h 1175"/>
                <a:gd name="T2" fmla="*/ 433 w 590"/>
                <a:gd name="T3" fmla="*/ 92 h 1175"/>
                <a:gd name="T4" fmla="*/ 512 w 590"/>
                <a:gd name="T5" fmla="*/ 0 h 1175"/>
                <a:gd name="T6" fmla="*/ 564 w 590"/>
                <a:gd name="T7" fmla="*/ 9 h 1175"/>
                <a:gd name="T8" fmla="*/ 590 w 590"/>
                <a:gd name="T9" fmla="*/ 48 h 1175"/>
                <a:gd name="T10" fmla="*/ 590 w 590"/>
                <a:gd name="T11" fmla="*/ 117 h 1175"/>
                <a:gd name="T12" fmla="*/ 542 w 590"/>
                <a:gd name="T13" fmla="*/ 157 h 1175"/>
                <a:gd name="T14" fmla="*/ 458 w 590"/>
                <a:gd name="T15" fmla="*/ 210 h 1175"/>
                <a:gd name="T16" fmla="*/ 393 w 590"/>
                <a:gd name="T17" fmla="*/ 275 h 1175"/>
                <a:gd name="T18" fmla="*/ 319 w 590"/>
                <a:gd name="T19" fmla="*/ 362 h 1175"/>
                <a:gd name="T20" fmla="*/ 288 w 590"/>
                <a:gd name="T21" fmla="*/ 428 h 1175"/>
                <a:gd name="T22" fmla="*/ 254 w 590"/>
                <a:gd name="T23" fmla="*/ 506 h 1175"/>
                <a:gd name="T24" fmla="*/ 235 w 590"/>
                <a:gd name="T25" fmla="*/ 612 h 1175"/>
                <a:gd name="T26" fmla="*/ 235 w 590"/>
                <a:gd name="T27" fmla="*/ 707 h 1175"/>
                <a:gd name="T28" fmla="*/ 254 w 590"/>
                <a:gd name="T29" fmla="*/ 826 h 1175"/>
                <a:gd name="T30" fmla="*/ 302 w 590"/>
                <a:gd name="T31" fmla="*/ 940 h 1175"/>
                <a:gd name="T32" fmla="*/ 340 w 590"/>
                <a:gd name="T33" fmla="*/ 1005 h 1175"/>
                <a:gd name="T34" fmla="*/ 367 w 590"/>
                <a:gd name="T35" fmla="*/ 1048 h 1175"/>
                <a:gd name="T36" fmla="*/ 367 w 590"/>
                <a:gd name="T37" fmla="*/ 1084 h 1175"/>
                <a:gd name="T38" fmla="*/ 340 w 590"/>
                <a:gd name="T39" fmla="*/ 1096 h 1175"/>
                <a:gd name="T40" fmla="*/ 279 w 590"/>
                <a:gd name="T41" fmla="*/ 1096 h 1175"/>
                <a:gd name="T42" fmla="*/ 183 w 590"/>
                <a:gd name="T43" fmla="*/ 1113 h 1175"/>
                <a:gd name="T44" fmla="*/ 108 w 590"/>
                <a:gd name="T45" fmla="*/ 1140 h 1175"/>
                <a:gd name="T46" fmla="*/ 65 w 590"/>
                <a:gd name="T47" fmla="*/ 1175 h 1175"/>
                <a:gd name="T48" fmla="*/ 25 w 590"/>
                <a:gd name="T49" fmla="*/ 1162 h 1175"/>
                <a:gd name="T50" fmla="*/ 0 w 590"/>
                <a:gd name="T51" fmla="*/ 1113 h 1175"/>
                <a:gd name="T52" fmla="*/ 4 w 590"/>
                <a:gd name="T53" fmla="*/ 1075 h 1175"/>
                <a:gd name="T54" fmla="*/ 79 w 590"/>
                <a:gd name="T55" fmla="*/ 1044 h 1175"/>
                <a:gd name="T56" fmla="*/ 196 w 590"/>
                <a:gd name="T57" fmla="*/ 1036 h 1175"/>
                <a:gd name="T58" fmla="*/ 306 w 590"/>
                <a:gd name="T59" fmla="*/ 1036 h 1175"/>
                <a:gd name="T60" fmla="*/ 262 w 590"/>
                <a:gd name="T61" fmla="*/ 982 h 1175"/>
                <a:gd name="T62" fmla="*/ 240 w 590"/>
                <a:gd name="T63" fmla="*/ 917 h 1175"/>
                <a:gd name="T64" fmla="*/ 209 w 590"/>
                <a:gd name="T65" fmla="*/ 826 h 1175"/>
                <a:gd name="T66" fmla="*/ 175 w 590"/>
                <a:gd name="T67" fmla="*/ 730 h 1175"/>
                <a:gd name="T68" fmla="*/ 175 w 590"/>
                <a:gd name="T69" fmla="*/ 616 h 1175"/>
                <a:gd name="T70" fmla="*/ 183 w 590"/>
                <a:gd name="T71" fmla="*/ 506 h 1175"/>
                <a:gd name="T72" fmla="*/ 223 w 590"/>
                <a:gd name="T73" fmla="*/ 406 h 1175"/>
                <a:gd name="T74" fmla="*/ 292 w 590"/>
                <a:gd name="T75" fmla="*/ 275 h 1175"/>
                <a:gd name="T76" fmla="*/ 344 w 590"/>
                <a:gd name="T77" fmla="*/ 206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0" h="1175">
                  <a:moveTo>
                    <a:pt x="344" y="206"/>
                  </a:moveTo>
                  <a:lnTo>
                    <a:pt x="433" y="92"/>
                  </a:lnTo>
                  <a:lnTo>
                    <a:pt x="512" y="0"/>
                  </a:lnTo>
                  <a:lnTo>
                    <a:pt x="564" y="9"/>
                  </a:lnTo>
                  <a:lnTo>
                    <a:pt x="590" y="48"/>
                  </a:lnTo>
                  <a:lnTo>
                    <a:pt x="590" y="117"/>
                  </a:lnTo>
                  <a:lnTo>
                    <a:pt x="542" y="157"/>
                  </a:lnTo>
                  <a:lnTo>
                    <a:pt x="458" y="210"/>
                  </a:lnTo>
                  <a:lnTo>
                    <a:pt x="393" y="275"/>
                  </a:lnTo>
                  <a:lnTo>
                    <a:pt x="319" y="362"/>
                  </a:lnTo>
                  <a:lnTo>
                    <a:pt x="288" y="428"/>
                  </a:lnTo>
                  <a:lnTo>
                    <a:pt x="254" y="506"/>
                  </a:lnTo>
                  <a:lnTo>
                    <a:pt x="235" y="612"/>
                  </a:lnTo>
                  <a:lnTo>
                    <a:pt x="235" y="707"/>
                  </a:lnTo>
                  <a:lnTo>
                    <a:pt x="254" y="826"/>
                  </a:lnTo>
                  <a:lnTo>
                    <a:pt x="302" y="940"/>
                  </a:lnTo>
                  <a:lnTo>
                    <a:pt x="340" y="1005"/>
                  </a:lnTo>
                  <a:lnTo>
                    <a:pt x="367" y="1048"/>
                  </a:lnTo>
                  <a:lnTo>
                    <a:pt x="367" y="1084"/>
                  </a:lnTo>
                  <a:lnTo>
                    <a:pt x="340" y="1096"/>
                  </a:lnTo>
                  <a:lnTo>
                    <a:pt x="279" y="1096"/>
                  </a:lnTo>
                  <a:lnTo>
                    <a:pt x="183" y="1113"/>
                  </a:lnTo>
                  <a:lnTo>
                    <a:pt x="108" y="1140"/>
                  </a:lnTo>
                  <a:lnTo>
                    <a:pt x="65" y="1175"/>
                  </a:lnTo>
                  <a:lnTo>
                    <a:pt x="25" y="1162"/>
                  </a:lnTo>
                  <a:lnTo>
                    <a:pt x="0" y="1113"/>
                  </a:lnTo>
                  <a:lnTo>
                    <a:pt x="4" y="1075"/>
                  </a:lnTo>
                  <a:lnTo>
                    <a:pt x="79" y="1044"/>
                  </a:lnTo>
                  <a:lnTo>
                    <a:pt x="196" y="1036"/>
                  </a:lnTo>
                  <a:lnTo>
                    <a:pt x="306" y="1036"/>
                  </a:lnTo>
                  <a:lnTo>
                    <a:pt x="262" y="982"/>
                  </a:lnTo>
                  <a:lnTo>
                    <a:pt x="240" y="917"/>
                  </a:lnTo>
                  <a:lnTo>
                    <a:pt x="209" y="826"/>
                  </a:lnTo>
                  <a:lnTo>
                    <a:pt x="175" y="730"/>
                  </a:lnTo>
                  <a:lnTo>
                    <a:pt x="175" y="616"/>
                  </a:lnTo>
                  <a:lnTo>
                    <a:pt x="183" y="506"/>
                  </a:lnTo>
                  <a:lnTo>
                    <a:pt x="223" y="406"/>
                  </a:lnTo>
                  <a:lnTo>
                    <a:pt x="292" y="275"/>
                  </a:lnTo>
                  <a:lnTo>
                    <a:pt x="344" y="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37" name="Picture 13" descr="D:\Users\herman\AppData\Local\Microsoft\Windows\Temporary Internet Files\Content.IE5\K6WDSQZB\MC90018848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79" y="4516948"/>
            <a:ext cx="1386140" cy="87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37464" y="3487383"/>
            <a:ext cx="7892135" cy="2907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 smtClean="0"/>
              <a:t>New strategy needed </a:t>
            </a:r>
          </a:p>
          <a:p>
            <a:pPr lvl="2"/>
            <a:r>
              <a:rPr lang="en-US" sz="2800" dirty="0" smtClean="0"/>
              <a:t>Quickly see </a:t>
            </a:r>
            <a:r>
              <a:rPr lang="en-US" sz="2800" dirty="0"/>
              <a:t>where quake is/how we’re impacted</a:t>
            </a:r>
          </a:p>
          <a:p>
            <a:pPr lvl="2"/>
            <a:r>
              <a:rPr lang="en-US" sz="2800" dirty="0" smtClean="0"/>
              <a:t>Limit to only relevant earthquakes</a:t>
            </a:r>
          </a:p>
          <a:p>
            <a:pPr lvl="2"/>
            <a:r>
              <a:rPr lang="en-US" sz="2800" dirty="0" smtClean="0"/>
              <a:t>Make accessible from home &amp; mobile</a:t>
            </a:r>
          </a:p>
          <a:p>
            <a:pPr lvl="2"/>
            <a:r>
              <a:rPr lang="en-US" sz="2800" dirty="0" smtClean="0"/>
              <a:t>Easy/intuitive for non-GIS users </a:t>
            </a:r>
          </a:p>
          <a:p>
            <a:pPr marL="179388" lvl="2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219200"/>
            <a:ext cx="8033657" cy="2405744"/>
          </a:xfrm>
        </p:spPr>
        <p:txBody>
          <a:bodyPr>
            <a:noAutofit/>
          </a:bodyPr>
          <a:lstStyle/>
          <a:p>
            <a:pPr lvl="1"/>
            <a:r>
              <a:rPr lang="en-US" sz="2600" dirty="0" smtClean="0"/>
              <a:t>Earthquake propagation too complex for fast, detailed modeling</a:t>
            </a:r>
          </a:p>
          <a:p>
            <a:pPr marL="0" lvl="1" indent="0">
              <a:buNone/>
            </a:pPr>
            <a:endParaRPr lang="en-US" sz="800" dirty="0" smtClean="0"/>
          </a:p>
          <a:p>
            <a:pPr lvl="1"/>
            <a:r>
              <a:rPr lang="en-US" sz="2600" dirty="0"/>
              <a:t>Guidelines </a:t>
            </a:r>
            <a:r>
              <a:rPr lang="en-US" sz="2600" dirty="0" smtClean="0"/>
              <a:t>developed by </a:t>
            </a:r>
            <a:r>
              <a:rPr lang="en-US" sz="2600" dirty="0"/>
              <a:t>the Multidisciplinary Center for Earthquake and Engineering Research </a:t>
            </a:r>
            <a:r>
              <a:rPr lang="en-US" sz="2600" dirty="0" smtClean="0"/>
              <a:t> simplify this: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99"/>
                </a:solidFill>
              </a:rPr>
              <a:t>Simplifying a Complex Issue</a:t>
            </a:r>
            <a:r>
              <a:rPr lang="en-US" sz="3200" dirty="0" smtClean="0">
                <a:solidFill>
                  <a:srgbClr val="FFFF99"/>
                </a:solidFill>
              </a:rPr>
              <a:t>		</a:t>
            </a:r>
            <a:endParaRPr lang="en-US" sz="3200" dirty="0">
              <a:solidFill>
                <a:srgbClr val="FFFF99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26" y="3363685"/>
            <a:ext cx="3796317" cy="302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4811485"/>
            <a:ext cx="4572000" cy="2286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US" dirty="0" smtClean="0"/>
              <a:t>Additional inspections/ reviews may be requested</a:t>
            </a:r>
          </a:p>
          <a:p>
            <a:pPr marL="454914" lvl="1" indent="0">
              <a:buNone/>
            </a:pPr>
            <a:endParaRPr lang="en-US" sz="500" dirty="0" smtClean="0"/>
          </a:p>
          <a:p>
            <a:pPr lvl="1"/>
            <a:r>
              <a:rPr lang="en-US" dirty="0" smtClean="0"/>
              <a:t>3.0 is minimum humans sense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43000" y="3363685"/>
            <a:ext cx="3712028" cy="144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2"/>
            <a:r>
              <a:rPr lang="en-US" dirty="0" smtClean="0"/>
              <a:t>3.5 – 4.4:   40 miles</a:t>
            </a:r>
          </a:p>
          <a:p>
            <a:pPr lvl="2"/>
            <a:r>
              <a:rPr lang="en-US" dirty="0" smtClean="0"/>
              <a:t>4.5 – 5.4:   60 miles</a:t>
            </a:r>
          </a:p>
          <a:p>
            <a:pPr lvl="2"/>
            <a:r>
              <a:rPr lang="en-US" dirty="0" smtClean="0"/>
              <a:t>5.5+:           80 miles </a:t>
            </a:r>
            <a:endParaRPr lang="en-US" dirty="0"/>
          </a:p>
        </p:txBody>
      </p:sp>
      <p:pic>
        <p:nvPicPr>
          <p:cNvPr id="10" name="Picture 2" descr="NYGEOCON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6019800"/>
            <a:ext cx="69128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00743" y="1687286"/>
            <a:ext cx="7680960" cy="1251562"/>
          </a:xfrm>
        </p:spPr>
        <p:txBody>
          <a:bodyPr>
            <a:normAutofit/>
          </a:bodyPr>
          <a:lstStyle/>
          <a:p>
            <a:pPr lvl="1"/>
            <a:r>
              <a:rPr lang="en-US" sz="2600" dirty="0"/>
              <a:t>Polls USGS website for new earthquakes every 15 </a:t>
            </a:r>
            <a:r>
              <a:rPr lang="en-US" sz="2600" dirty="0" smtClean="0"/>
              <a:t>minutes</a:t>
            </a:r>
          </a:p>
          <a:p>
            <a:pPr marL="454914" lvl="1" indent="0">
              <a:buNone/>
            </a:pPr>
            <a:endParaRPr lang="en-US" sz="26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99"/>
                </a:solidFill>
                <a:effectLst/>
              </a:rPr>
              <a:t>What the </a:t>
            </a:r>
            <a:r>
              <a:rPr lang="en-US" dirty="0" smtClean="0">
                <a:solidFill>
                  <a:srgbClr val="FFFF99"/>
                </a:solidFill>
                <a:effectLst/>
              </a:rPr>
              <a:t>Application Does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5" name="Picture 2" descr="NYGEOCON2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6019800"/>
            <a:ext cx="69128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herman\AppData\Local\Microsoft\Windows\Temporary Internet Files\Content.IE5\CDT0ZOYP\MC90031216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78281"/>
            <a:ext cx="1219200" cy="124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herman\AppData\Local\Microsoft\Windows\Temporary Internet Files\Content.IE5\K6WDSQZB\MC90039068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1676400" cy="29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906928"/>
            <a:ext cx="7680960" cy="3123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4914" lvl="1" indent="0">
              <a:buFont typeface="Arial" pitchFamily="34" charset="0"/>
              <a:buNone/>
            </a:pPr>
            <a:endParaRPr lang="en-US" sz="2600" dirty="0" smtClean="0"/>
          </a:p>
          <a:p>
            <a:pPr lvl="1"/>
            <a:r>
              <a:rPr lang="en-US" sz="2600" dirty="0" smtClean="0"/>
              <a:t>Downloads quakes that meet specific location and magnitude criteria: </a:t>
            </a:r>
          </a:p>
          <a:p>
            <a:pPr marL="454914" lvl="1" indent="0">
              <a:buFont typeface="Arial" pitchFamily="34" charset="0"/>
              <a:buNone/>
            </a:pPr>
            <a:endParaRPr lang="en-US" sz="1050" dirty="0" smtClean="0"/>
          </a:p>
          <a:p>
            <a:pPr lvl="4"/>
            <a:r>
              <a:rPr lang="en-US" sz="2600" dirty="0" smtClean="0"/>
              <a:t>Within approximately 200 miles of NYS &gt;= 3.5</a:t>
            </a:r>
          </a:p>
          <a:p>
            <a:pPr lvl="4"/>
            <a:r>
              <a:rPr lang="en-US" sz="2600" dirty="0" smtClean="0"/>
              <a:t>Northeastern portion of country &gt;= 4.5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78260"/>
            <a:ext cx="8153400" cy="724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0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1600200"/>
            <a:ext cx="7680960" cy="1356360"/>
          </a:xfrm>
        </p:spPr>
        <p:txBody>
          <a:bodyPr>
            <a:normAutofit/>
          </a:bodyPr>
          <a:lstStyle/>
          <a:p>
            <a:r>
              <a:rPr lang="en-US" sz="6600" i="1" dirty="0">
                <a:solidFill>
                  <a:srgbClr val="FFFF99"/>
                </a:solidFill>
              </a:rPr>
              <a:t>Let’s Take a Look…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5681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rthquakeAlertDemo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77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494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herman\AppData\Local\Microsoft\Windows\Temporary Internet Files\Content.IE5\K6WDSQZB\MC90008228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771"/>
            <a:ext cx="213464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5029200"/>
          </a:xfrm>
        </p:spPr>
        <p:txBody>
          <a:bodyPr>
            <a:normAutofit/>
          </a:bodyPr>
          <a:lstStyle/>
          <a:p>
            <a:pPr lvl="1"/>
            <a:r>
              <a:rPr lang="en-US" sz="2600" dirty="0" smtClean="0"/>
              <a:t>Scheduled task runs a Python script</a:t>
            </a:r>
          </a:p>
          <a:p>
            <a:pPr marL="0" lvl="1" indent="0">
              <a:buNone/>
            </a:pPr>
            <a:r>
              <a:rPr lang="en-US" sz="200" dirty="0" smtClean="0"/>
              <a:t> </a:t>
            </a:r>
          </a:p>
          <a:p>
            <a:pPr lvl="3"/>
            <a:r>
              <a:rPr lang="en-US" sz="2600" dirty="0" smtClean="0"/>
              <a:t>Downloads latest quake data that meets criteria &amp; converts to </a:t>
            </a:r>
            <a:r>
              <a:rPr lang="en-US" sz="2600" dirty="0"/>
              <a:t>feature class </a:t>
            </a:r>
            <a:r>
              <a:rPr lang="en-US" sz="2000" dirty="0" smtClean="0"/>
              <a:t>(Script </a:t>
            </a:r>
            <a:r>
              <a:rPr lang="en-US" sz="2000" dirty="0"/>
              <a:t>from Esri’s Paul Dodd)</a:t>
            </a:r>
            <a:endParaRPr lang="en-US" sz="2000" dirty="0" smtClean="0"/>
          </a:p>
          <a:p>
            <a:pPr lvl="3"/>
            <a:r>
              <a:rPr lang="en-US" sz="2600" dirty="0" smtClean="0"/>
              <a:t>Uses ArcGIS to identify features from geodatabases (bridges, dams, etc.) within </a:t>
            </a:r>
            <a:r>
              <a:rPr lang="en-US" sz="2600" dirty="0"/>
              <a:t>the </a:t>
            </a:r>
            <a:r>
              <a:rPr lang="en-US" sz="2600" dirty="0" smtClean="0"/>
              <a:t>appropriate distance</a:t>
            </a:r>
          </a:p>
          <a:p>
            <a:pPr lvl="3"/>
            <a:r>
              <a:rPr lang="en-US" sz="2600" dirty="0" smtClean="0"/>
              <a:t>Geodatabase features converted to KML, and added to custom Google Map interface (created in-house, using Google Maps API)</a:t>
            </a:r>
          </a:p>
          <a:p>
            <a:pPr marL="347662" lvl="3" indent="0">
              <a:buNone/>
            </a:pPr>
            <a:endParaRPr lang="en-US" sz="200" dirty="0"/>
          </a:p>
          <a:p>
            <a:pPr lvl="1"/>
            <a:r>
              <a:rPr lang="en-US" sz="2600" dirty="0" smtClean="0"/>
              <a:t>VBScript sends email, provides a </a:t>
            </a:r>
            <a:r>
              <a:rPr lang="en-US" sz="2600" dirty="0"/>
              <a:t>link to </a:t>
            </a:r>
            <a:r>
              <a:rPr lang="en-US" sz="2600" dirty="0" smtClean="0"/>
              <a:t>map &amp; </a:t>
            </a:r>
            <a:r>
              <a:rPr lang="en-US" sz="2600" dirty="0"/>
              <a:t>attaches lists of potentially impacted </a:t>
            </a:r>
            <a:r>
              <a:rPr lang="en-US" sz="2600" dirty="0" smtClean="0"/>
              <a:t>infrastructure</a:t>
            </a:r>
            <a:endParaRPr lang="en-US" sz="26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99"/>
                </a:solidFill>
              </a:rPr>
              <a:t>How Does it Work?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5" name="Picture 2" descr="NYGEOCON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6019800"/>
            <a:ext cx="69128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211152">
            <a:off x="5885331" y="5739666"/>
            <a:ext cx="3341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i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Thanks to Jay Holbrook &amp; Chris Fatato!!</a:t>
            </a:r>
            <a:endParaRPr lang="en-US" sz="2400" i="1" cap="none" spc="0" dirty="0">
              <a:ln w="1905"/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7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860</TotalTime>
  <Words>355</Words>
  <Application>Microsoft Office PowerPoint</Application>
  <PresentationFormat>On-screen Show (4:3)</PresentationFormat>
  <Paragraphs>59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Mylar</vt:lpstr>
      <vt:lpstr>A Tool for Automated Earthquake Response</vt:lpstr>
      <vt:lpstr>One day in 2011…</vt:lpstr>
      <vt:lpstr>Reaction </vt:lpstr>
      <vt:lpstr>Simplifying a Complex Issue  </vt:lpstr>
      <vt:lpstr>What the Application Does</vt:lpstr>
      <vt:lpstr>PowerPoint Presentation</vt:lpstr>
      <vt:lpstr>PowerPoint Presentation</vt:lpstr>
      <vt:lpstr>PowerPoint Presentation</vt:lpstr>
      <vt:lpstr>How Does it Work?</vt:lpstr>
      <vt:lpstr>The Map Interface  </vt:lpstr>
      <vt:lpstr>The Results so Far…</vt:lpstr>
      <vt:lpstr>Questions?</vt:lpstr>
    </vt:vector>
  </TitlesOfParts>
  <Company>New York State Thruway Authority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tool for automated Earthquake Response</dc:title>
  <dc:creator>Eric Herman</dc:creator>
  <cp:lastModifiedBy>Eric Herman</cp:lastModifiedBy>
  <cp:revision>47</cp:revision>
  <dcterms:created xsi:type="dcterms:W3CDTF">2013-10-14T18:40:46Z</dcterms:created>
  <dcterms:modified xsi:type="dcterms:W3CDTF">2013-11-14T16:55:50Z</dcterms:modified>
</cp:coreProperties>
</file>