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6"/>
  </p:notesMasterIdLst>
  <p:handoutMasterIdLst>
    <p:handoutMasterId r:id="rId27"/>
  </p:handoutMasterIdLst>
  <p:sldIdLst>
    <p:sldId id="284" r:id="rId2"/>
    <p:sldId id="283" r:id="rId3"/>
    <p:sldId id="288" r:id="rId4"/>
    <p:sldId id="302" r:id="rId5"/>
    <p:sldId id="303" r:id="rId6"/>
    <p:sldId id="289" r:id="rId7"/>
    <p:sldId id="290" r:id="rId8"/>
    <p:sldId id="259" r:id="rId9"/>
    <p:sldId id="291" r:id="rId10"/>
    <p:sldId id="292" r:id="rId11"/>
    <p:sldId id="293" r:id="rId12"/>
    <p:sldId id="266" r:id="rId13"/>
    <p:sldId id="280" r:id="rId14"/>
    <p:sldId id="281" r:id="rId15"/>
    <p:sldId id="264" r:id="rId16"/>
    <p:sldId id="295" r:id="rId17"/>
    <p:sldId id="296" r:id="rId18"/>
    <p:sldId id="298" r:id="rId19"/>
    <p:sldId id="278" r:id="rId20"/>
    <p:sldId id="299" r:id="rId21"/>
    <p:sldId id="287" r:id="rId22"/>
    <p:sldId id="301" r:id="rId23"/>
    <p:sldId id="300" r:id="rId24"/>
    <p:sldId id="304"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0" autoAdjust="0"/>
    <p:restoredTop sz="73056" autoAdjust="0"/>
  </p:normalViewPr>
  <p:slideViewPr>
    <p:cSldViewPr>
      <p:cViewPr>
        <p:scale>
          <a:sx n="58" d="100"/>
          <a:sy n="58" d="100"/>
        </p:scale>
        <p:origin x="-1164" y="-72"/>
      </p:cViewPr>
      <p:guideLst>
        <p:guide orient="horz" pos="2160"/>
        <p:guide pos="2880"/>
      </p:guideLst>
    </p:cSldViewPr>
  </p:slideViewPr>
  <p:outlineViewPr>
    <p:cViewPr>
      <p:scale>
        <a:sx n="33" d="100"/>
        <a:sy n="33" d="100"/>
      </p:scale>
      <p:origin x="0" y="144"/>
    </p:cViewPr>
  </p:outlineViewPr>
  <p:notesTextViewPr>
    <p:cViewPr>
      <p:scale>
        <a:sx n="1" d="1"/>
        <a:sy n="1" d="1"/>
      </p:scale>
      <p:origin x="0" y="0"/>
    </p:cViewPr>
  </p:notesTextViewPr>
  <p:notesViewPr>
    <p:cSldViewPr>
      <p:cViewPr varScale="1">
        <p:scale>
          <a:sx n="74" d="100"/>
          <a:sy n="74" d="100"/>
        </p:scale>
        <p:origin x="-220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1B7E4FA-80D4-450A-BB91-62A62C6DE2E9}" type="datetimeFigureOut">
              <a:rPr lang="en-US" smtClean="0"/>
              <a:t>11/11/2013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3D9A14E-DBE3-4A0D-946F-4BD9DAF64EE6}" type="slidenum">
              <a:rPr lang="en-US" smtClean="0"/>
              <a:t>‹#›</a:t>
            </a:fld>
            <a:endParaRPr lang="en-US"/>
          </a:p>
        </p:txBody>
      </p:sp>
    </p:spTree>
    <p:extLst>
      <p:ext uri="{BB962C8B-B14F-4D97-AF65-F5344CB8AC3E}">
        <p14:creationId xmlns:p14="http://schemas.microsoft.com/office/powerpoint/2010/main" val="1735766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1A186B2-9C99-4D52-AA92-118C4B12153B}" type="datetimeFigureOut">
              <a:rPr lang="en-US" smtClean="0"/>
              <a:t>11/11/2013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642E3FC-0210-497C-806E-0F2C04868081}" type="slidenum">
              <a:rPr lang="en-US" smtClean="0"/>
              <a:t>‹#›</a:t>
            </a:fld>
            <a:endParaRPr lang="en-US"/>
          </a:p>
        </p:txBody>
      </p:sp>
    </p:spTree>
    <p:extLst>
      <p:ext uri="{BB962C8B-B14F-4D97-AF65-F5344CB8AC3E}">
        <p14:creationId xmlns:p14="http://schemas.microsoft.com/office/powerpoint/2010/main" val="4070703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I’m Ray Faught from</a:t>
            </a:r>
            <a:r>
              <a:rPr lang="en-US" baseline="0" dirty="0" smtClean="0"/>
              <a:t> the Office for Information Technology Services</a:t>
            </a:r>
            <a:r>
              <a:rPr lang="en-US" dirty="0" smtClean="0"/>
              <a:t>. I’m speaking today on our project to study the </a:t>
            </a:r>
            <a:r>
              <a:rPr lang="en-US" dirty="0" smtClean="0"/>
              <a:t>value </a:t>
            </a:r>
            <a:r>
              <a:rPr lang="en-US" dirty="0" smtClean="0"/>
              <a:t>of New</a:t>
            </a:r>
            <a:r>
              <a:rPr lang="en-US" baseline="0" dirty="0" smtClean="0"/>
              <a:t> York </a:t>
            </a:r>
            <a:r>
              <a:rPr lang="en-US" baseline="0" dirty="0" smtClean="0"/>
              <a:t>State’s </a:t>
            </a:r>
            <a:r>
              <a:rPr lang="en-US" baseline="0" dirty="0" smtClean="0"/>
              <a:t>orthoimagery program.  These quotes are but a few of the many positive comments we attempted to translate into dollars for our return on investment study. </a:t>
            </a:r>
            <a:r>
              <a:rPr lang="en-US" dirty="0" smtClean="0"/>
              <a:t>Our program has been going strong for over 12 years with consistent quality.</a:t>
            </a:r>
            <a:endParaRPr lang="en-US" dirty="0"/>
          </a:p>
        </p:txBody>
      </p:sp>
      <p:sp>
        <p:nvSpPr>
          <p:cNvPr id="4" name="Slide Number Placeholder 3"/>
          <p:cNvSpPr>
            <a:spLocks noGrp="1"/>
          </p:cNvSpPr>
          <p:nvPr>
            <p:ph type="sldNum" sz="quarter" idx="10"/>
          </p:nvPr>
        </p:nvSpPr>
        <p:spPr/>
        <p:txBody>
          <a:bodyPr/>
          <a:lstStyle/>
          <a:p>
            <a:fld id="{1642E3FC-0210-497C-806E-0F2C04868081}" type="slidenum">
              <a:rPr lang="en-US" smtClean="0"/>
              <a:t>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59799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the overall cost of the program, including salaries of our staff, and</a:t>
            </a:r>
            <a:r>
              <a:rPr lang="en-US" baseline="0" dirty="0" smtClean="0"/>
              <a:t> DOT staff along with all payments to the vendor for imagery and intermediate deliverables. This is an exact amount, while most of the benefits of the program can only be estimates. I’ll keep this format and add the benefits as we proceed.</a:t>
            </a:r>
            <a:endParaRPr lang="en-US" dirty="0"/>
          </a:p>
        </p:txBody>
      </p:sp>
      <p:sp>
        <p:nvSpPr>
          <p:cNvPr id="4" name="Slide Number Placeholder 3"/>
          <p:cNvSpPr>
            <a:spLocks noGrp="1"/>
          </p:cNvSpPr>
          <p:nvPr>
            <p:ph type="sldNum" sz="quarter" idx="10"/>
          </p:nvPr>
        </p:nvSpPr>
        <p:spPr/>
        <p:txBody>
          <a:bodyPr/>
          <a:lstStyle/>
          <a:p>
            <a:fld id="{1642E3FC-0210-497C-806E-0F2C04868081}" type="slidenum">
              <a:rPr lang="en-US" smtClean="0"/>
              <a:t>10</a:t>
            </a:fld>
            <a:endParaRPr lang="en-US"/>
          </a:p>
        </p:txBody>
      </p:sp>
    </p:spTree>
    <p:extLst>
      <p:ext uri="{BB962C8B-B14F-4D97-AF65-F5344CB8AC3E}">
        <p14:creationId xmlns:p14="http://schemas.microsoft.com/office/powerpoint/2010/main" val="184294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arbitrarily picked 15 Counties and 9 State Agencies and New York City for the public sector sample group. It</a:t>
            </a:r>
            <a:r>
              <a:rPr lang="en-US" baseline="0" dirty="0" smtClean="0"/>
              <a:t> seemed a manageable number and we had positive relationships with most of representatives we contacted. We set up meetings to travel to various counties in the state, some overnight. In preparation, I emailed a document listing examples of savings and benefits to our contacts. We envisioned travelling all over the state to get that information. Although the initial meetings were cordial and we took notes, we got a lot of anecdotal stories and a lot of “can’t do my job without orthos”. We didn’t get hours saved, productivity increases or monetary values. That type of information is not available at the drop of a hat. It requires research and thought. One thing we generally got was a list of contacts for follow-up.</a:t>
            </a:r>
            <a:endParaRPr lang="en-US" dirty="0"/>
          </a:p>
        </p:txBody>
      </p:sp>
      <p:sp>
        <p:nvSpPr>
          <p:cNvPr id="4" name="Slide Number Placeholder 3"/>
          <p:cNvSpPr>
            <a:spLocks noGrp="1"/>
          </p:cNvSpPr>
          <p:nvPr>
            <p:ph type="sldNum" sz="quarter" idx="10"/>
          </p:nvPr>
        </p:nvSpPr>
        <p:spPr/>
        <p:txBody>
          <a:bodyPr/>
          <a:lstStyle/>
          <a:p>
            <a:fld id="{1642E3FC-0210-497C-806E-0F2C04868081}" type="slidenum">
              <a:rPr lang="en-US" smtClean="0"/>
              <a:t>11</a:t>
            </a:fld>
            <a:endParaRPr lang="en-US"/>
          </a:p>
        </p:txBody>
      </p:sp>
    </p:spTree>
    <p:extLst>
      <p:ext uri="{BB962C8B-B14F-4D97-AF65-F5344CB8AC3E}">
        <p14:creationId xmlns:p14="http://schemas.microsoft.com/office/powerpoint/2010/main" val="1768550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decided a survey could be sent in place of or as a preliminary step for a meeting. I got the idea for the survey from the State of Maine’s online orthoimagery users survey. I created a pdf survey form that could be emailed and responses sent to my email with a click of a button. CLICK</a:t>
            </a:r>
            <a:r>
              <a:rPr lang="en-US" baseline="0" dirty="0" smtClean="0"/>
              <a:t> - </a:t>
            </a:r>
            <a:r>
              <a:rPr lang="en-US" dirty="0" smtClean="0"/>
              <a:t>The best information came from the “essay questions”. The responses with usable dollar amounts were about 15%. With hundreds of phone calls we were able to flesh out some numbers until we got 50% or so responses with numbers. Many responses were of the type: “I can’t do my job without it,</a:t>
            </a:r>
            <a:r>
              <a:rPr lang="en-US" baseline="0" dirty="0" smtClean="0"/>
              <a:t> but I can’t put a price on that.</a:t>
            </a:r>
            <a:r>
              <a:rPr lang="en-US" dirty="0" smtClean="0"/>
              <a:t>”</a:t>
            </a:r>
            <a:endParaRPr lang="en-US" dirty="0"/>
          </a:p>
        </p:txBody>
      </p:sp>
      <p:sp>
        <p:nvSpPr>
          <p:cNvPr id="4" name="Slide Number Placeholder 3"/>
          <p:cNvSpPr>
            <a:spLocks noGrp="1"/>
          </p:cNvSpPr>
          <p:nvPr>
            <p:ph type="sldNum" sz="quarter" idx="10"/>
          </p:nvPr>
        </p:nvSpPr>
        <p:spPr/>
        <p:txBody>
          <a:bodyPr/>
          <a:lstStyle/>
          <a:p>
            <a:fld id="{1642E3FC-0210-497C-806E-0F2C04868081}" type="slidenum">
              <a:rPr lang="en-US" smtClean="0"/>
              <a:t>12</a:t>
            </a:fld>
            <a:endParaRPr lang="en-US"/>
          </a:p>
        </p:txBody>
      </p:sp>
    </p:spTree>
    <p:extLst>
      <p:ext uri="{BB962C8B-B14F-4D97-AF65-F5344CB8AC3E}">
        <p14:creationId xmlns:p14="http://schemas.microsoft.com/office/powerpoint/2010/main" val="1436798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results of an</a:t>
            </a:r>
            <a:r>
              <a:rPr lang="en-US" baseline="0" dirty="0" smtClean="0"/>
              <a:t> interview</a:t>
            </a:r>
            <a:r>
              <a:rPr lang="en-US" dirty="0" smtClean="0"/>
              <a:t>. The person I talked to estimated she saved 30 field visits per month. That alone was not enough</a:t>
            </a:r>
            <a:r>
              <a:rPr lang="en-US" baseline="0" dirty="0" smtClean="0"/>
              <a:t>. I phoned her and asked how long it took for a visit and how far she had to travel on average. Figuring total mileage per year @ $.55/mile and so many hours at $20/hour gave me a dollar amount to feed into the spreadsheet for that county.</a:t>
            </a:r>
            <a:endParaRPr lang="en-US" dirty="0"/>
          </a:p>
        </p:txBody>
      </p:sp>
      <p:sp>
        <p:nvSpPr>
          <p:cNvPr id="4" name="Slide Number Placeholder 3"/>
          <p:cNvSpPr>
            <a:spLocks noGrp="1"/>
          </p:cNvSpPr>
          <p:nvPr>
            <p:ph type="sldNum" sz="quarter" idx="10"/>
          </p:nvPr>
        </p:nvSpPr>
        <p:spPr/>
        <p:txBody>
          <a:bodyPr/>
          <a:lstStyle/>
          <a:p>
            <a:fld id="{1642E3FC-0210-497C-806E-0F2C04868081}" type="slidenum">
              <a:rPr lang="en-US" smtClean="0"/>
              <a:t>13</a:t>
            </a:fld>
            <a:endParaRPr lang="en-US"/>
          </a:p>
        </p:txBody>
      </p:sp>
    </p:spTree>
    <p:extLst>
      <p:ext uri="{BB962C8B-B14F-4D97-AF65-F5344CB8AC3E}">
        <p14:creationId xmlns:p14="http://schemas.microsoft.com/office/powerpoint/2010/main" val="1936893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it was easier;</a:t>
            </a:r>
            <a:r>
              <a:rPr lang="en-US" baseline="0" dirty="0" smtClean="0"/>
              <a:t> the initial survey response was that the value of the orthos equaled 2 automobiles. I phoned  her and asked if they would be Escalades or </a:t>
            </a:r>
            <a:r>
              <a:rPr lang="en-US" baseline="0" dirty="0" err="1" smtClean="0"/>
              <a:t>Yugos</a:t>
            </a:r>
            <a:r>
              <a:rPr lang="en-US" baseline="0" dirty="0" smtClean="0"/>
              <a:t>. We settled on her asking others in her agency to do some estimating and she came up with this detailed and excellent email response. One point to make from this is the first sentence of her email: this isn’t an exact science. </a:t>
            </a:r>
            <a:r>
              <a:rPr lang="en-US" i="0" baseline="0" dirty="0" smtClean="0"/>
              <a:t>The work she did on this email is the type of information we had to gather ourselves in phone interviews. When we were given a range of values we usually took the average or middle value, sometimes the low end, but never the high end estimate. </a:t>
            </a:r>
            <a:endParaRPr lang="en-US" i="0" dirty="0"/>
          </a:p>
        </p:txBody>
      </p:sp>
      <p:sp>
        <p:nvSpPr>
          <p:cNvPr id="4" name="Slide Number Placeholder 3"/>
          <p:cNvSpPr>
            <a:spLocks noGrp="1"/>
          </p:cNvSpPr>
          <p:nvPr>
            <p:ph type="sldNum" sz="quarter" idx="10"/>
          </p:nvPr>
        </p:nvSpPr>
        <p:spPr/>
        <p:txBody>
          <a:bodyPr/>
          <a:lstStyle/>
          <a:p>
            <a:fld id="{1642E3FC-0210-497C-806E-0F2C04868081}" type="slidenum">
              <a:rPr lang="en-US" smtClean="0"/>
              <a:t>14</a:t>
            </a:fld>
            <a:endParaRPr lang="en-US"/>
          </a:p>
        </p:txBody>
      </p:sp>
    </p:spTree>
    <p:extLst>
      <p:ext uri="{BB962C8B-B14F-4D97-AF65-F5344CB8AC3E}">
        <p14:creationId xmlns:p14="http://schemas.microsoft.com/office/powerpoint/2010/main" val="1818741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results of all of our phone calls with </a:t>
            </a:r>
            <a:r>
              <a:rPr lang="en-US" baseline="0" dirty="0" smtClean="0"/>
              <a:t>estimates of savings of time and money from often reluctant participants. Many people were afraid of making estimates and had to be assured there would be no repercussions. Many times were heard or read the phrase :“this is only an estimate”. This is true, but in most cases it is the best we can get and the users are knowledgeable enough in their own work flows to be fairly accurate. </a:t>
            </a:r>
            <a:endParaRPr lang="en-US" dirty="0"/>
          </a:p>
        </p:txBody>
      </p:sp>
      <p:sp>
        <p:nvSpPr>
          <p:cNvPr id="4" name="Slide Number Placeholder 3"/>
          <p:cNvSpPr>
            <a:spLocks noGrp="1"/>
          </p:cNvSpPr>
          <p:nvPr>
            <p:ph type="sldNum" sz="quarter" idx="10"/>
          </p:nvPr>
        </p:nvSpPr>
        <p:spPr/>
        <p:txBody>
          <a:bodyPr/>
          <a:lstStyle/>
          <a:p>
            <a:fld id="{1642E3FC-0210-497C-806E-0F2C04868081}" type="slidenum">
              <a:rPr lang="en-US" smtClean="0"/>
              <a:t>15</a:t>
            </a:fld>
            <a:endParaRPr lang="en-US"/>
          </a:p>
        </p:txBody>
      </p:sp>
    </p:spTree>
    <p:extLst>
      <p:ext uri="{BB962C8B-B14F-4D97-AF65-F5344CB8AC3E}">
        <p14:creationId xmlns:p14="http://schemas.microsoft.com/office/powerpoint/2010/main" val="2142069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 of our public sector research is a benefit of $42.5 million dollars, a net value of $29.1 million; A return of over 300%</a:t>
            </a:r>
            <a:endParaRPr lang="en-US" dirty="0"/>
          </a:p>
        </p:txBody>
      </p:sp>
      <p:sp>
        <p:nvSpPr>
          <p:cNvPr id="4" name="Slide Number Placeholder 3"/>
          <p:cNvSpPr>
            <a:spLocks noGrp="1"/>
          </p:cNvSpPr>
          <p:nvPr>
            <p:ph type="sldNum" sz="quarter" idx="10"/>
          </p:nvPr>
        </p:nvSpPr>
        <p:spPr/>
        <p:txBody>
          <a:bodyPr/>
          <a:lstStyle/>
          <a:p>
            <a:fld id="{1642E3FC-0210-497C-806E-0F2C0486808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84294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Rockefeller Institute conducted telephone surveys of all of the rest of the counties in the State NOT in the sample group and determined 35 of the remaining 42 were definitely using the New York State Orthoimagery. We have delivered imagery to all 57 counties in the State, but to remain on the conservative side, we’ll use 35 additional counties </a:t>
            </a:r>
            <a:r>
              <a:rPr lang="en-US" dirty="0" smtClean="0"/>
              <a:t>For the total six year study of the 15 counties, the median benefit was $499.2 thousand and the mean was $857 thousand. Multiplying by 35, we get 17.2 million for the median or 30 million for the mean.</a:t>
            </a:r>
            <a:r>
              <a:rPr lang="en-US" i="0" dirty="0" smtClean="0"/>
              <a:t> We’ll use $23.75 million for the 35 county 6 year total.</a:t>
            </a:r>
            <a:endParaRPr lang="en-US" dirty="0"/>
          </a:p>
        </p:txBody>
      </p:sp>
      <p:sp>
        <p:nvSpPr>
          <p:cNvPr id="4" name="Slide Number Placeholder 3"/>
          <p:cNvSpPr>
            <a:spLocks noGrp="1"/>
          </p:cNvSpPr>
          <p:nvPr>
            <p:ph type="sldNum" sz="quarter" idx="10"/>
          </p:nvPr>
        </p:nvSpPr>
        <p:spPr/>
        <p:txBody>
          <a:bodyPr/>
          <a:lstStyle/>
          <a:p>
            <a:fld id="{1642E3FC-0210-497C-806E-0F2C04868081}" type="slidenum">
              <a:rPr lang="en-US" smtClean="0"/>
              <a:t>17</a:t>
            </a:fld>
            <a:endParaRPr lang="en-US"/>
          </a:p>
        </p:txBody>
      </p:sp>
    </p:spTree>
    <p:extLst>
      <p:ext uri="{BB962C8B-B14F-4D97-AF65-F5344CB8AC3E}">
        <p14:creationId xmlns:p14="http://schemas.microsoft.com/office/powerpoint/2010/main" val="995483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 the average of median and mean value for the 35 additional counties we get a Public Sector benefit of $66.25 million for a net value of over $52 million. That’s almost a 500% return. This does not include numerous State and Federal Agencies who either download the imagery or receive shipments from us.</a:t>
            </a:r>
            <a:endParaRPr lang="en-US" dirty="0"/>
          </a:p>
        </p:txBody>
      </p:sp>
      <p:sp>
        <p:nvSpPr>
          <p:cNvPr id="4" name="Slide Number Placeholder 3"/>
          <p:cNvSpPr>
            <a:spLocks noGrp="1"/>
          </p:cNvSpPr>
          <p:nvPr>
            <p:ph type="sldNum" sz="quarter" idx="10"/>
          </p:nvPr>
        </p:nvSpPr>
        <p:spPr/>
        <p:txBody>
          <a:bodyPr/>
          <a:lstStyle/>
          <a:p>
            <a:fld id="{1642E3FC-0210-497C-806E-0F2C0486808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84294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Rockefeller Institute had the responsibility for researching the benefits of the ortho program to the private sector in the State. It was decided they would cover Engineering Firms, Surveyors, Real Estate Firms and Land Trusts. They contacted many Engineering firms, but could not get an amount they were comfortable extrapolating statewide. Likewise real estate firms were</a:t>
            </a:r>
            <a:r>
              <a:rPr lang="en-US" baseline="0" dirty="0" smtClean="0"/>
              <a:t> not consistent in benefits. Both estimated great worth of the imagery to their professions and gave examples. They did get an estimate of 5% to 10% increase in productivity from staff at the  New York State Association of Professional Land Surveyors. Using NYS Dept. of Labor statistics on the number of licensed surveyors in the state and average hourly wage and an increase in productivity of 6.25% (an amount established from multiple interviews), they calculated a total Cumulative benefit of $28.6 million dollars for the 6 year period. Getting estimates from 4 of 6 Land Trusts they contacted on productivity savings they calculated another $0.5 million. One county in our group of 15 had the survey available to the general public, where many engineers responded with savings and increased productivity. If this amount were extrapolated to all 50 counties known to use the imagery, we could add another $25 million to the total, but remaining conservative, we will not.</a:t>
            </a:r>
            <a:endParaRPr lang="en-US" dirty="0"/>
          </a:p>
        </p:txBody>
      </p:sp>
      <p:sp>
        <p:nvSpPr>
          <p:cNvPr id="4" name="Slide Number Placeholder 3"/>
          <p:cNvSpPr>
            <a:spLocks noGrp="1"/>
          </p:cNvSpPr>
          <p:nvPr>
            <p:ph type="sldNum" sz="quarter" idx="10"/>
          </p:nvPr>
        </p:nvSpPr>
        <p:spPr/>
        <p:txBody>
          <a:bodyPr/>
          <a:lstStyle/>
          <a:p>
            <a:fld id="{1642E3FC-0210-497C-806E-0F2C04868081}" type="slidenum">
              <a:rPr lang="en-US" smtClean="0"/>
              <a:t>19</a:t>
            </a:fld>
            <a:endParaRPr lang="en-US"/>
          </a:p>
        </p:txBody>
      </p:sp>
    </p:spTree>
    <p:extLst>
      <p:ext uri="{BB962C8B-B14F-4D97-AF65-F5344CB8AC3E}">
        <p14:creationId xmlns:p14="http://schemas.microsoft.com/office/powerpoint/2010/main" val="154203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Roughly a quarter of the State</a:t>
            </a:r>
            <a:r>
              <a:rPr lang="en-US" baseline="0" dirty="0" smtClean="0"/>
              <a:t> has been updated every year since 2001. </a:t>
            </a:r>
            <a:r>
              <a:rPr lang="en-US" dirty="0" smtClean="0"/>
              <a:t>The </a:t>
            </a:r>
            <a:r>
              <a:rPr lang="en-US" dirty="0"/>
              <a:t>orthoimagery has served as a trusted, high-resolution, and spatially accurate base layer for data development and other (GIS) activities. </a:t>
            </a:r>
            <a:r>
              <a:rPr lang="en-US" dirty="0" smtClean="0"/>
              <a:t>Our </a:t>
            </a:r>
            <a:r>
              <a:rPr lang="en-US" dirty="0"/>
              <a:t>imagery is widely distributed; to the individual counties as well as State and Federal Agencies on external hard drives and the general public through our website with direct download capabilities and an interactive mapping application. </a:t>
            </a:r>
            <a:r>
              <a:rPr lang="en-US" dirty="0" smtClean="0"/>
              <a:t>In 2008 our imagery was available as a web mapping</a:t>
            </a:r>
            <a:r>
              <a:rPr lang="en-US" baseline="0" dirty="0" smtClean="0"/>
              <a:t> service from USGS EROS Data Center, and now continues to be available from our own servers, both as WMS and Rest Endpoints.</a:t>
            </a:r>
            <a:endParaRPr lang="en-US" dirty="0"/>
          </a:p>
        </p:txBody>
      </p:sp>
      <p:sp>
        <p:nvSpPr>
          <p:cNvPr id="4" name="Slide Number Placeholder 3"/>
          <p:cNvSpPr>
            <a:spLocks noGrp="1"/>
          </p:cNvSpPr>
          <p:nvPr>
            <p:ph type="sldNum" sz="quarter" idx="10"/>
          </p:nvPr>
        </p:nvSpPr>
        <p:spPr/>
        <p:txBody>
          <a:bodyPr/>
          <a:lstStyle/>
          <a:p>
            <a:fld id="{1642E3FC-0210-497C-806E-0F2C04868081}" type="slidenum">
              <a:rPr lang="en-US" smtClean="0">
                <a:solidFill>
                  <a:prstClr val="black"/>
                </a:solidFill>
              </a:rPr>
              <a:pPr/>
              <a:t>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531504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add the Private sector total of $29 million. So for an investment of $13.4  million dollars, we get benefits of over $95 million. That’s a 700%  return on investment. For every dollar spent, we got back 7 dollars in benefits Remember, we didn’t contact any Federal Agencies, and only 9 out of over 70 State Agencies. Of all the entities in our sampling, we reached only a fraction of orthoimagery users, so the true benefit can only be larger than this study shows.</a:t>
            </a:r>
            <a:endParaRPr lang="en-US" dirty="0"/>
          </a:p>
        </p:txBody>
      </p:sp>
      <p:sp>
        <p:nvSpPr>
          <p:cNvPr id="4" name="Slide Number Placeholder 3"/>
          <p:cNvSpPr>
            <a:spLocks noGrp="1"/>
          </p:cNvSpPr>
          <p:nvPr>
            <p:ph type="sldNum" sz="quarter" idx="10"/>
          </p:nvPr>
        </p:nvSpPr>
        <p:spPr/>
        <p:txBody>
          <a:bodyPr/>
          <a:lstStyle/>
          <a:p>
            <a:fld id="{1642E3FC-0210-497C-806E-0F2C0486808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84294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all of the calculated and extrapolated benefits of orthoimagery,</a:t>
            </a:r>
            <a:r>
              <a:rPr lang="en-US" baseline="0" dirty="0" smtClean="0"/>
              <a:t> there are innumerable benefits that are difficult or impossible to calculate. In Dutchess County, lost hikers on the Appalachian trail called 911. Their position appeared on the dispatchers screen along with that of the rescue team searching for them. Using a grove of pine trees as a reference, the hikers and rescuers were guided by the dispatcher to each other. The imagery has been used by the Department of Environmental Conservation, the EPA and the State Attorney Generals office to prosecute violators of environmental regulations. In emergency situations, Incident management can set up staging areas and locate field operations, helicopter landing sites and so on. One County Highway Engineer commenting on using orthos for a public meeting used the ubiquitous “one picture’s worth a thousand words”. A prosecutor in a hit and run case used the orthoimagery and a GPS track of the offenders cell phone to show that he was at the scene of a hit and run accident when he claimed to be at home. </a:t>
            </a:r>
            <a:endParaRPr lang="en-US" dirty="0"/>
          </a:p>
        </p:txBody>
      </p:sp>
      <p:sp>
        <p:nvSpPr>
          <p:cNvPr id="4" name="Slide Number Placeholder 3"/>
          <p:cNvSpPr>
            <a:spLocks noGrp="1"/>
          </p:cNvSpPr>
          <p:nvPr>
            <p:ph type="sldNum" sz="quarter" idx="10"/>
          </p:nvPr>
        </p:nvSpPr>
        <p:spPr/>
        <p:txBody>
          <a:bodyPr/>
          <a:lstStyle/>
          <a:p>
            <a:fld id="{1642E3FC-0210-497C-806E-0F2C04868081}" type="slidenum">
              <a:rPr lang="en-US" smtClean="0"/>
              <a:t>21</a:t>
            </a:fld>
            <a:endParaRPr lang="en-US"/>
          </a:p>
        </p:txBody>
      </p:sp>
    </p:spTree>
    <p:extLst>
      <p:ext uri="{BB962C8B-B14F-4D97-AF65-F5344CB8AC3E}">
        <p14:creationId xmlns:p14="http://schemas.microsoft.com/office/powerpoint/2010/main" val="4241737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made a list of some orthoimagery</a:t>
            </a:r>
            <a:r>
              <a:rPr lang="en-US" baseline="0" dirty="0" smtClean="0"/>
              <a:t> users we didn’t get data on, how much more could we add to our net benefits?</a:t>
            </a:r>
            <a:endParaRPr lang="en-US" dirty="0"/>
          </a:p>
        </p:txBody>
      </p:sp>
      <p:sp>
        <p:nvSpPr>
          <p:cNvPr id="4" name="Slide Number Placeholder 3"/>
          <p:cNvSpPr>
            <a:spLocks noGrp="1"/>
          </p:cNvSpPr>
          <p:nvPr>
            <p:ph type="sldNum" sz="quarter" idx="10"/>
          </p:nvPr>
        </p:nvSpPr>
        <p:spPr/>
        <p:txBody>
          <a:bodyPr/>
          <a:lstStyle/>
          <a:p>
            <a:fld id="{1642E3FC-0210-497C-806E-0F2C04868081}" type="slidenum">
              <a:rPr lang="en-US" smtClean="0"/>
              <a:t>22</a:t>
            </a:fld>
            <a:endParaRPr lang="en-US"/>
          </a:p>
        </p:txBody>
      </p:sp>
    </p:spTree>
    <p:extLst>
      <p:ext uri="{BB962C8B-B14F-4D97-AF65-F5344CB8AC3E}">
        <p14:creationId xmlns:p14="http://schemas.microsoft.com/office/powerpoint/2010/main" val="2053871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Thanks to FGDC for the grant and the opportunity to do this study. Thanks to G I T A for the procedures and workbooks used in the study. Thanks to the Rockefeller Institute of Government. And a </a:t>
            </a:r>
            <a:r>
              <a:rPr lang="en-US" baseline="0" dirty="0" smtClean="0"/>
              <a:t>link to our orthoimagery application. Click on the FGDC link above to see the final report.</a:t>
            </a:r>
            <a:endParaRPr lang="en-US" dirty="0"/>
          </a:p>
        </p:txBody>
      </p:sp>
      <p:sp>
        <p:nvSpPr>
          <p:cNvPr id="4" name="Slide Number Placeholder 3"/>
          <p:cNvSpPr>
            <a:spLocks noGrp="1"/>
          </p:cNvSpPr>
          <p:nvPr>
            <p:ph type="sldNum" sz="quarter" idx="10"/>
          </p:nvPr>
        </p:nvSpPr>
        <p:spPr/>
        <p:txBody>
          <a:bodyPr/>
          <a:lstStyle/>
          <a:p>
            <a:fld id="{1642E3FC-0210-497C-806E-0F2C04868081}" type="slidenum">
              <a:rPr lang="en-US" smtClean="0"/>
              <a:t>23</a:t>
            </a:fld>
            <a:endParaRPr lang="en-US"/>
          </a:p>
        </p:txBody>
      </p:sp>
    </p:spTree>
    <p:extLst>
      <p:ext uri="{BB962C8B-B14F-4D97-AF65-F5344CB8AC3E}">
        <p14:creationId xmlns:p14="http://schemas.microsoft.com/office/powerpoint/2010/main" val="927949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added some screen shots of other ROI studies</a:t>
            </a:r>
            <a:r>
              <a:rPr lang="en-US" baseline="0" dirty="0" smtClean="0"/>
              <a:t> based on a city-wide GIS system and a DoT data </a:t>
            </a:r>
            <a:r>
              <a:rPr lang="en-US" baseline="0" smtClean="0"/>
              <a:t>storage network  </a:t>
            </a:r>
            <a:r>
              <a:rPr lang="en-US" baseline="0" dirty="0" smtClean="0"/>
              <a:t>to show other examples of return on investment. One of the prime uses of GIS is to have data “at your fingertips” for any location. Field visits are reduced or eliminated. Information is available to many through web or network access.</a:t>
            </a:r>
            <a:endParaRPr lang="en-US" dirty="0"/>
          </a:p>
        </p:txBody>
      </p:sp>
      <p:sp>
        <p:nvSpPr>
          <p:cNvPr id="4" name="Slide Number Placeholder 3"/>
          <p:cNvSpPr>
            <a:spLocks noGrp="1"/>
          </p:cNvSpPr>
          <p:nvPr>
            <p:ph type="sldNum" sz="quarter" idx="10"/>
          </p:nvPr>
        </p:nvSpPr>
        <p:spPr/>
        <p:txBody>
          <a:bodyPr/>
          <a:lstStyle/>
          <a:p>
            <a:fld id="{1642E3FC-0210-497C-806E-0F2C04868081}" type="slidenum">
              <a:rPr lang="en-US" smtClean="0"/>
              <a:t>24</a:t>
            </a:fld>
            <a:endParaRPr lang="en-US"/>
          </a:p>
        </p:txBody>
      </p:sp>
    </p:spTree>
    <p:extLst>
      <p:ext uri="{BB962C8B-B14F-4D97-AF65-F5344CB8AC3E}">
        <p14:creationId xmlns:p14="http://schemas.microsoft.com/office/powerpoint/2010/main" val="2596480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photography is always captured in spring, leaf off. The accuracy is checked by NYS DoT Photogrammetry section to meet strict accuracy standards. In the history of the program, as I can recall, the RMS error is usually half of the specified accuracy. The quality of the imagery undergoes further review in our office and corrections are made before the imagery is accepted and delivered. </a:t>
            </a:r>
            <a:r>
              <a:rPr lang="en-US" dirty="0" smtClean="0"/>
              <a:t>Currently, the </a:t>
            </a:r>
            <a:r>
              <a:rPr lang="en-US" dirty="0" smtClean="0"/>
              <a:t>base product is 2ft GSD in the rural areas and 1ft GSD in the urban areas.</a:t>
            </a:r>
            <a:r>
              <a:rPr lang="en-US" baseline="0" dirty="0" smtClean="0"/>
              <a:t> </a:t>
            </a:r>
            <a:r>
              <a:rPr lang="en-US" dirty="0" smtClean="0"/>
              <a:t>Optional upgrades are available such as complete coverage of 1 ft. for a county,</a:t>
            </a:r>
            <a:r>
              <a:rPr lang="en-US" baseline="0" dirty="0" smtClean="0"/>
              <a:t> or an upgrade in resolution in urban areas from 1 ft. to half ft.</a:t>
            </a:r>
            <a:endParaRPr lang="en-US" dirty="0"/>
          </a:p>
        </p:txBody>
      </p:sp>
      <p:sp>
        <p:nvSpPr>
          <p:cNvPr id="4" name="Slide Number Placeholder 3"/>
          <p:cNvSpPr>
            <a:spLocks noGrp="1"/>
          </p:cNvSpPr>
          <p:nvPr>
            <p:ph type="sldNum" sz="quarter" idx="10"/>
          </p:nvPr>
        </p:nvSpPr>
        <p:spPr/>
        <p:txBody>
          <a:bodyPr/>
          <a:lstStyle/>
          <a:p>
            <a:fld id="{1642E3FC-0210-497C-806E-0F2C04868081}" type="slidenum">
              <a:rPr lang="en-US" smtClean="0">
                <a:solidFill>
                  <a:prstClr val="black"/>
                </a:solidFill>
              </a:rPr>
              <a:pPr/>
              <a:t>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531504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surveys and conversations, the question of other sources of imagery has been raised. There are a few drawbacks to using other sources, beside the ability to use them in GIS software. Some</a:t>
            </a:r>
            <a:r>
              <a:rPr lang="en-US" baseline="0" dirty="0" smtClean="0"/>
              <a:t> online </a:t>
            </a:r>
            <a:r>
              <a:rPr lang="en-US" dirty="0" smtClean="0"/>
              <a:t>imagery has obvious distortion and clouds as well as full leaf out. The</a:t>
            </a:r>
            <a:r>
              <a:rPr lang="en-US" baseline="0" dirty="0" smtClean="0"/>
              <a:t> NYSDOP imagery is leaf off and fully rectified to remove terrain distortion. Other online imagery is good in this area, but not always the case as the next slide will show.</a:t>
            </a:r>
            <a:endParaRPr lang="en-US" dirty="0"/>
          </a:p>
        </p:txBody>
      </p:sp>
      <p:sp>
        <p:nvSpPr>
          <p:cNvPr id="4" name="Slide Number Placeholder 3"/>
          <p:cNvSpPr>
            <a:spLocks noGrp="1"/>
          </p:cNvSpPr>
          <p:nvPr>
            <p:ph type="sldNum" sz="quarter" idx="10"/>
          </p:nvPr>
        </p:nvSpPr>
        <p:spPr/>
        <p:txBody>
          <a:bodyPr/>
          <a:lstStyle/>
          <a:p>
            <a:fld id="{1642E3FC-0210-497C-806E-0F2C04868081}" type="slidenum">
              <a:rPr lang="en-US" smtClean="0"/>
              <a:t>4</a:t>
            </a:fld>
            <a:endParaRPr lang="en-US"/>
          </a:p>
        </p:txBody>
      </p:sp>
    </p:spTree>
    <p:extLst>
      <p:ext uri="{BB962C8B-B14F-4D97-AF65-F5344CB8AC3E}">
        <p14:creationId xmlns:p14="http://schemas.microsoft.com/office/powerpoint/2010/main" val="2207804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the leaf on or off question. Which version will give the user the best view?</a:t>
            </a:r>
            <a:endParaRPr lang="en-US" dirty="0"/>
          </a:p>
        </p:txBody>
      </p:sp>
      <p:sp>
        <p:nvSpPr>
          <p:cNvPr id="4" name="Slide Number Placeholder 3"/>
          <p:cNvSpPr>
            <a:spLocks noGrp="1"/>
          </p:cNvSpPr>
          <p:nvPr>
            <p:ph type="sldNum" sz="quarter" idx="10"/>
          </p:nvPr>
        </p:nvSpPr>
        <p:spPr/>
        <p:txBody>
          <a:bodyPr/>
          <a:lstStyle/>
          <a:p>
            <a:fld id="{1642E3FC-0210-497C-806E-0F2C04868081}" type="slidenum">
              <a:rPr lang="en-US" smtClean="0"/>
              <a:t>5</a:t>
            </a:fld>
            <a:endParaRPr lang="en-US"/>
          </a:p>
        </p:txBody>
      </p:sp>
    </p:spTree>
    <p:extLst>
      <p:ext uri="{BB962C8B-B14F-4D97-AF65-F5344CB8AC3E}">
        <p14:creationId xmlns:p14="http://schemas.microsoft.com/office/powerpoint/2010/main" val="1374109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overview of the current vintages of imagery available statewide.</a:t>
            </a:r>
            <a:r>
              <a:rPr lang="en-US" baseline="0" dirty="0" smtClean="0"/>
              <a:t> Every year, where we fly is dependent on vintage</a:t>
            </a:r>
            <a:r>
              <a:rPr lang="en-US" dirty="0" smtClean="0"/>
              <a:t> of imagery, additional funding sources such as county upgrades and federal funds for more frequent urban area updates.</a:t>
            </a:r>
            <a:r>
              <a:rPr lang="en-US" baseline="0" dirty="0" smtClean="0"/>
              <a:t> Since 2006, we have flown New York City every 2 years. Currently, every county in the state has been flown at least 3 times.</a:t>
            </a:r>
            <a:endParaRPr lang="en-US" dirty="0"/>
          </a:p>
        </p:txBody>
      </p:sp>
      <p:sp>
        <p:nvSpPr>
          <p:cNvPr id="4" name="Slide Number Placeholder 3"/>
          <p:cNvSpPr>
            <a:spLocks noGrp="1"/>
          </p:cNvSpPr>
          <p:nvPr>
            <p:ph type="sldNum" sz="quarter" idx="10"/>
          </p:nvPr>
        </p:nvSpPr>
        <p:spPr/>
        <p:txBody>
          <a:bodyPr/>
          <a:lstStyle/>
          <a:p>
            <a:fld id="{1642E3FC-0210-497C-806E-0F2C04868081}" type="slidenum">
              <a:rPr lang="en-US" smtClean="0"/>
              <a:t>6</a:t>
            </a:fld>
            <a:endParaRPr lang="en-US"/>
          </a:p>
        </p:txBody>
      </p:sp>
    </p:spTree>
    <p:extLst>
      <p:ext uri="{BB962C8B-B14F-4D97-AF65-F5344CB8AC3E}">
        <p14:creationId xmlns:p14="http://schemas.microsoft.com/office/powerpoint/2010/main" val="2276040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 website where all vintages of imagery can be viewed and downloaded, starting with the statewide coverage of</a:t>
            </a:r>
            <a:r>
              <a:rPr lang="en-US" baseline="0" dirty="0" smtClean="0"/>
              <a:t> the 1990’s NAPP photography up to our most recent 2012 4-band imagery</a:t>
            </a:r>
            <a:endParaRPr lang="en-US" dirty="0"/>
          </a:p>
        </p:txBody>
      </p:sp>
      <p:sp>
        <p:nvSpPr>
          <p:cNvPr id="4" name="Slide Number Placeholder 3"/>
          <p:cNvSpPr>
            <a:spLocks noGrp="1"/>
          </p:cNvSpPr>
          <p:nvPr>
            <p:ph type="sldNum" sz="quarter" idx="10"/>
          </p:nvPr>
        </p:nvSpPr>
        <p:spPr/>
        <p:txBody>
          <a:bodyPr/>
          <a:lstStyle/>
          <a:p>
            <a:fld id="{1642E3FC-0210-497C-806E-0F2C04868081}" type="slidenum">
              <a:rPr lang="en-US" smtClean="0"/>
              <a:t>7</a:t>
            </a:fld>
            <a:endParaRPr lang="en-US"/>
          </a:p>
        </p:txBody>
      </p:sp>
    </p:spTree>
    <p:extLst>
      <p:ext uri="{BB962C8B-B14F-4D97-AF65-F5344CB8AC3E}">
        <p14:creationId xmlns:p14="http://schemas.microsoft.com/office/powerpoint/2010/main" val="934743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proud of our program for it’s wide distribution and quality. We knew it must have value, but we didn’t know how valuable and we didn’t know to what extent the imagery was used. To prove the value to ourselves and as well as justify our program in the face of shrinking budgets and funding sources, we applied for a grant to do a Return on Investment study through the National Spatial Data Infrastructure Cooperative Agreements Program. We were trained in October 2011 on the GITA (</a:t>
            </a:r>
            <a:r>
              <a:rPr lang="en-US" sz="1200" b="0" kern="1200" dirty="0" smtClean="0">
                <a:solidFill>
                  <a:schemeClr val="tx1"/>
                </a:solidFill>
                <a:effectLst/>
                <a:latin typeface="+mn-lt"/>
                <a:ea typeface="+mn-ea"/>
                <a:cs typeface="+mn-cs"/>
              </a:rPr>
              <a:t>Geospatial Information &amp; Technology Association)</a:t>
            </a:r>
            <a:r>
              <a:rPr lang="en-US" baseline="0" dirty="0" smtClean="0"/>
              <a:t>procedures and worksheets to undertake the study. Essentially we needed to show that for every dollar spent on the orthoimagery, multiple dollars were returned to our investors: ultimately the taxpayers.</a:t>
            </a:r>
            <a:endParaRPr lang="en-US" dirty="0"/>
          </a:p>
        </p:txBody>
      </p:sp>
      <p:sp>
        <p:nvSpPr>
          <p:cNvPr id="4" name="Slide Number Placeholder 3"/>
          <p:cNvSpPr>
            <a:spLocks noGrp="1"/>
          </p:cNvSpPr>
          <p:nvPr>
            <p:ph type="sldNum" sz="quarter" idx="10"/>
          </p:nvPr>
        </p:nvSpPr>
        <p:spPr/>
        <p:txBody>
          <a:bodyPr/>
          <a:lstStyle/>
          <a:p>
            <a:fld id="{1642E3FC-0210-497C-806E-0F2C04868081}" type="slidenum">
              <a:rPr lang="en-US" smtClean="0"/>
              <a:t>8</a:t>
            </a:fld>
            <a:endParaRPr lang="en-US"/>
          </a:p>
        </p:txBody>
      </p:sp>
    </p:spTree>
    <p:extLst>
      <p:ext uri="{BB962C8B-B14F-4D97-AF65-F5344CB8AC3E}">
        <p14:creationId xmlns:p14="http://schemas.microsoft.com/office/powerpoint/2010/main" val="1400542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we used all digital photography</a:t>
            </a:r>
            <a:r>
              <a:rPr lang="en-US" baseline="0" dirty="0" smtClean="0"/>
              <a:t> in 2006 to the present and all color for 1ft and 2ft., no more panchromatic, we decided to use 2006 to 2011 for our study period. We would study a sample of public and private sector benefits to come up with a positive return on investment. We contracted with the Nelson A. Rockefeller Institute of Government to help with the study. They would do the research in the private sector, do the calculations in the numerous spreadsheets and write and publish the report, with our input of course.</a:t>
            </a:r>
            <a:endParaRPr lang="en-US" dirty="0"/>
          </a:p>
        </p:txBody>
      </p:sp>
      <p:sp>
        <p:nvSpPr>
          <p:cNvPr id="4" name="Slide Number Placeholder 3"/>
          <p:cNvSpPr>
            <a:spLocks noGrp="1"/>
          </p:cNvSpPr>
          <p:nvPr>
            <p:ph type="sldNum" sz="quarter" idx="10"/>
          </p:nvPr>
        </p:nvSpPr>
        <p:spPr/>
        <p:txBody>
          <a:bodyPr/>
          <a:lstStyle/>
          <a:p>
            <a:fld id="{1642E3FC-0210-497C-806E-0F2C04868081}" type="slidenum">
              <a:rPr lang="en-US" smtClean="0"/>
              <a:t>9</a:t>
            </a:fld>
            <a:endParaRPr lang="en-US"/>
          </a:p>
        </p:txBody>
      </p:sp>
    </p:spTree>
    <p:extLst>
      <p:ext uri="{BB962C8B-B14F-4D97-AF65-F5344CB8AC3E}">
        <p14:creationId xmlns:p14="http://schemas.microsoft.com/office/powerpoint/2010/main" val="2614310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967AB30F-10CC-4A07-B45A-0F1E5BF538C7}" type="datetime1">
              <a:rPr lang="en-US" smtClean="0"/>
              <a:t>11/11/2013</a:t>
            </a:fld>
            <a:endParaRPr lang="en-US"/>
          </a:p>
        </p:txBody>
      </p:sp>
      <p:sp>
        <p:nvSpPr>
          <p:cNvPr id="19" name="Footer Placeholder 18"/>
          <p:cNvSpPr>
            <a:spLocks noGrp="1"/>
          </p:cNvSpPr>
          <p:nvPr>
            <p:ph type="ftr" sz="quarter" idx="11"/>
          </p:nvPr>
        </p:nvSpPr>
        <p:spPr/>
        <p:txBody>
          <a:bodyPr/>
          <a:lstStyle/>
          <a:p>
            <a:r>
              <a:rPr kumimoji="0" lang="en-US" smtClean="0"/>
              <a:t>New York State Orthoimagery ROI</a:t>
            </a:r>
            <a:endParaRPr kumimoji="0" lang="en-US"/>
          </a:p>
        </p:txBody>
      </p:sp>
      <p:sp>
        <p:nvSpPr>
          <p:cNvPr id="27" name="Slide Number Placeholder 2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1066D669-195C-42B7-AFD6-8F2DB8901C50}" type="datetime1">
              <a:rPr lang="en-US" smtClean="0"/>
              <a:t>11/11/2013</a:t>
            </a:fld>
            <a:endParaRPr lang="en-US"/>
          </a:p>
        </p:txBody>
      </p:sp>
      <p:sp>
        <p:nvSpPr>
          <p:cNvPr id="5" name="Footer Placeholder 4"/>
          <p:cNvSpPr>
            <a:spLocks noGrp="1"/>
          </p:cNvSpPr>
          <p:nvPr>
            <p:ph type="ftr" sz="quarter" idx="11"/>
          </p:nvPr>
        </p:nvSpPr>
        <p:spPr/>
        <p:txBody>
          <a:bodyPr/>
          <a:lstStyle/>
          <a:p>
            <a:r>
              <a:rPr kumimoji="0" lang="en-US" smtClean="0"/>
              <a:t>New York State Orthoimagery ROI</a:t>
            </a:r>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7CB2652-C990-4DC3-9CFB-1D674042E988}" type="datetime1">
              <a:rPr lang="en-US" smtClean="0"/>
              <a:t>11/11/2013</a:t>
            </a:fld>
            <a:endParaRPr lang="en-US"/>
          </a:p>
        </p:txBody>
      </p:sp>
      <p:sp>
        <p:nvSpPr>
          <p:cNvPr id="5" name="Footer Placeholder 4"/>
          <p:cNvSpPr>
            <a:spLocks noGrp="1"/>
          </p:cNvSpPr>
          <p:nvPr>
            <p:ph type="ftr" sz="quarter" idx="11"/>
          </p:nvPr>
        </p:nvSpPr>
        <p:spPr/>
        <p:txBody>
          <a:bodyPr/>
          <a:lstStyle/>
          <a:p>
            <a:r>
              <a:rPr kumimoji="0" lang="en-US" smtClean="0"/>
              <a:t>New York State Orthoimagery ROI</a:t>
            </a:r>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928BAE-D9B1-4DFC-B1FD-7CA2669FAFCE}" type="datetime1">
              <a:rPr lang="en-US" smtClean="0"/>
              <a:t>11/11/2013</a:t>
            </a:fld>
            <a:endParaRPr lang="en-US" dirty="0"/>
          </a:p>
        </p:txBody>
      </p:sp>
      <p:sp>
        <p:nvSpPr>
          <p:cNvPr id="5" name="Footer Placeholder 4"/>
          <p:cNvSpPr>
            <a:spLocks noGrp="1"/>
          </p:cNvSpPr>
          <p:nvPr>
            <p:ph type="ftr" sz="quarter" idx="11"/>
          </p:nvPr>
        </p:nvSpPr>
        <p:spPr/>
        <p:txBody>
          <a:bodyPr/>
          <a:lstStyle/>
          <a:p>
            <a:r>
              <a:rPr lang="en-US" smtClean="0"/>
              <a:t>New York State Orthoimagery ROI</a:t>
            </a:r>
            <a:endParaRPr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2BDD0A0B-D516-42A2-9080-256B198467EF}" type="datetime1">
              <a:rPr lang="en-US" smtClean="0"/>
              <a:t>11/11/2013</a:t>
            </a:fld>
            <a:endParaRPr lang="en-US"/>
          </a:p>
        </p:txBody>
      </p:sp>
      <p:sp>
        <p:nvSpPr>
          <p:cNvPr id="5" name="Footer Placeholder 4"/>
          <p:cNvSpPr>
            <a:spLocks noGrp="1"/>
          </p:cNvSpPr>
          <p:nvPr>
            <p:ph type="ftr" sz="quarter" idx="11"/>
          </p:nvPr>
        </p:nvSpPr>
        <p:spPr/>
        <p:txBody>
          <a:bodyPr/>
          <a:lstStyle/>
          <a:p>
            <a:r>
              <a:rPr kumimoji="0" lang="en-US" smtClean="0"/>
              <a:t>New York State Orthoimagery ROI</a:t>
            </a:r>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A2E2191D-6227-4B7D-980E-A664981EA47F}" type="datetime1">
              <a:rPr lang="en-US" smtClean="0"/>
              <a:t>11/11/2013</a:t>
            </a:fld>
            <a:endParaRPr lang="en-US"/>
          </a:p>
        </p:txBody>
      </p:sp>
      <p:sp>
        <p:nvSpPr>
          <p:cNvPr id="6" name="Footer Placeholder 5"/>
          <p:cNvSpPr>
            <a:spLocks noGrp="1"/>
          </p:cNvSpPr>
          <p:nvPr>
            <p:ph type="ftr" sz="quarter" idx="11"/>
          </p:nvPr>
        </p:nvSpPr>
        <p:spPr/>
        <p:txBody>
          <a:bodyPr/>
          <a:lstStyle/>
          <a:p>
            <a:r>
              <a:rPr kumimoji="0" lang="en-US" smtClean="0"/>
              <a:t>New York State Orthoimagery ROI</a:t>
            </a:r>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A3CB5BB0-7725-4350-BF10-0660AFF97802}" type="datetime1">
              <a:rPr lang="en-US" smtClean="0"/>
              <a:t>11/11/2013</a:t>
            </a:fld>
            <a:endParaRPr lang="en-US"/>
          </a:p>
        </p:txBody>
      </p:sp>
      <p:sp>
        <p:nvSpPr>
          <p:cNvPr id="8" name="Footer Placeholder 7"/>
          <p:cNvSpPr>
            <a:spLocks noGrp="1"/>
          </p:cNvSpPr>
          <p:nvPr>
            <p:ph type="ftr" sz="quarter" idx="11"/>
          </p:nvPr>
        </p:nvSpPr>
        <p:spPr/>
        <p:txBody>
          <a:bodyPr/>
          <a:lstStyle/>
          <a:p>
            <a:r>
              <a:rPr kumimoji="0" lang="en-US" smtClean="0"/>
              <a:t>New York State Orthoimagery ROI</a:t>
            </a:r>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787BC72-D561-43A3-ABE1-40119FCED484}" type="datetime1">
              <a:rPr lang="en-US" smtClean="0"/>
              <a:t>11/11/2013</a:t>
            </a:fld>
            <a:endParaRPr lang="en-US"/>
          </a:p>
        </p:txBody>
      </p:sp>
      <p:sp>
        <p:nvSpPr>
          <p:cNvPr id="4" name="Footer Placeholder 3"/>
          <p:cNvSpPr>
            <a:spLocks noGrp="1"/>
          </p:cNvSpPr>
          <p:nvPr>
            <p:ph type="ftr" sz="quarter" idx="11"/>
          </p:nvPr>
        </p:nvSpPr>
        <p:spPr/>
        <p:txBody>
          <a:bodyPr/>
          <a:lstStyle/>
          <a:p>
            <a:r>
              <a:rPr kumimoji="0" lang="en-US" smtClean="0"/>
              <a:t>New York State Orthoimagery ROI</a:t>
            </a:r>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07E2E43F-B581-440A-B9DC-65E38D2AF889}" type="datetime1">
              <a:rPr lang="en-US" smtClean="0"/>
              <a:t>11/11/2013</a:t>
            </a:fld>
            <a:endParaRPr lang="en-US"/>
          </a:p>
        </p:txBody>
      </p:sp>
      <p:sp>
        <p:nvSpPr>
          <p:cNvPr id="3" name="Footer Placeholder 2"/>
          <p:cNvSpPr>
            <a:spLocks noGrp="1"/>
          </p:cNvSpPr>
          <p:nvPr>
            <p:ph type="ftr" sz="quarter" idx="11"/>
          </p:nvPr>
        </p:nvSpPr>
        <p:spPr/>
        <p:txBody>
          <a:bodyPr/>
          <a:lstStyle/>
          <a:p>
            <a:r>
              <a:rPr kumimoji="0" lang="en-US" smtClean="0"/>
              <a:t>New York State Orthoimagery ROI</a:t>
            </a:r>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F19291F2-A879-4FAB-A650-91CCF0E9B0BA}" type="datetime1">
              <a:rPr lang="en-US" smtClean="0"/>
              <a:t>11/11/2013</a:t>
            </a:fld>
            <a:endParaRPr lang="en-US"/>
          </a:p>
        </p:txBody>
      </p:sp>
      <p:sp>
        <p:nvSpPr>
          <p:cNvPr id="6" name="Footer Placeholder 5"/>
          <p:cNvSpPr>
            <a:spLocks noGrp="1"/>
          </p:cNvSpPr>
          <p:nvPr>
            <p:ph type="ftr" sz="quarter" idx="11"/>
          </p:nvPr>
        </p:nvSpPr>
        <p:spPr/>
        <p:txBody>
          <a:bodyPr/>
          <a:lstStyle/>
          <a:p>
            <a:r>
              <a:rPr kumimoji="0" lang="en-US" smtClean="0"/>
              <a:t>New York State Orthoimagery ROI</a:t>
            </a:r>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07477AED-6EB9-4442-8C44-27CCF88800F1}" type="datetime1">
              <a:rPr lang="en-US" smtClean="0"/>
              <a:t>11/11/2013</a:t>
            </a:fld>
            <a:endParaRPr lang="en-US"/>
          </a:p>
        </p:txBody>
      </p:sp>
      <p:sp>
        <p:nvSpPr>
          <p:cNvPr id="6" name="Footer Placeholder 5"/>
          <p:cNvSpPr>
            <a:spLocks noGrp="1"/>
          </p:cNvSpPr>
          <p:nvPr>
            <p:ph type="ftr" sz="quarter" idx="11"/>
          </p:nvPr>
        </p:nvSpPr>
        <p:spPr/>
        <p:txBody>
          <a:bodyPr/>
          <a:lstStyle/>
          <a:p>
            <a:r>
              <a:rPr kumimoji="0" lang="en-US" smtClean="0"/>
              <a:t>New York State Orthoimagery ROI</a:t>
            </a:r>
            <a:endParaRPr kumimoji="0" lang="en-US"/>
          </a:p>
        </p:txBody>
      </p:sp>
      <p:sp>
        <p:nvSpPr>
          <p:cNvPr id="7" name="Slide Number Placeholder 6"/>
          <p:cNvSpPr>
            <a:spLocks noGrp="1"/>
          </p:cNvSpPr>
          <p:nvPr>
            <p:ph type="sldNum" sz="quarter" idx="12"/>
          </p:nvPr>
        </p:nvSpPr>
        <p:spPr>
          <a:xfrm>
            <a:off x="8077200" y="6356350"/>
            <a:ext cx="609600" cy="365125"/>
          </a:xfrm>
        </p:spPr>
        <p:txBody>
          <a:bodyPr/>
          <a:lstStyle/>
          <a:p>
            <a:fld id="{69E29E33-B620-47F9-BB04-8846C2A5AFCC}" type="slidenum">
              <a:rPr kumimoji="0" lang="en-US" smtClean="0"/>
              <a:pPr eaLnBrk="1" latinLnBrk="0" hangingPunct="1"/>
              <a:t>‹#›</a:t>
            </a:fld>
            <a:endParaRPr kumimoji="0"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79FC39D-EA68-4B8B-88C8-5513B1453A30}" type="datetime1">
              <a:rPr lang="en-US" smtClean="0">
                <a:solidFill>
                  <a:prstClr val="black">
                    <a:shade val="50000"/>
                  </a:prstClr>
                </a:solidFill>
              </a:rPr>
              <a:t>11/11/2013</a:t>
            </a:fld>
            <a:endParaRPr lang="en-US">
              <a:solidFill>
                <a:prstClr val="black">
                  <a:shade val="50000"/>
                </a:prst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solidFill>
                  <a:prstClr val="black">
                    <a:shade val="50000"/>
                  </a:prstClr>
                </a:solidFill>
              </a:rPr>
              <a:t>New York State Orthoimagery ROI</a:t>
            </a:r>
            <a:endParaRPr lang="en-US">
              <a:solidFill>
                <a:prstClr val="black">
                  <a:shade val="50000"/>
                </a:prst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9E29E33-B620-47F9-BB04-8846C2A5AFCC}" type="slidenum">
              <a:rPr lang="en-US" smtClean="0">
                <a:solidFill>
                  <a:prstClr val="black">
                    <a:shade val="50000"/>
                  </a:prstClr>
                </a:solidFill>
              </a:rPr>
              <a:pPr/>
              <a:t>‹#›</a:t>
            </a:fld>
            <a:endParaRPr lang="en-US" dirty="0">
              <a:solidFill>
                <a:prstClr val="black">
                  <a:shade val="50000"/>
                </a:prst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jpg"/><Relationship Id="rId5" Type="http://schemas.openxmlformats.org/officeDocument/2006/relationships/image" Target="../media/image9.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fgdc.gov/grants/2011CAP/projects/G11AC20056"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orthos.dhses.ny.gov/" TargetMode="External"/><Relationship Id="rId5" Type="http://schemas.openxmlformats.org/officeDocument/2006/relationships/hyperlink" Target="http://www.rockinst.org/" TargetMode="External"/><Relationship Id="rId4" Type="http://schemas.openxmlformats.org/officeDocument/2006/relationships/hyperlink" Target="http://www.gita.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00692"/>
            <a:ext cx="8229600" cy="2028308"/>
          </a:xfrm>
        </p:spPr>
        <p:txBody>
          <a:bodyPr>
            <a:normAutofit fontScale="90000"/>
          </a:bodyPr>
          <a:lstStyle/>
          <a:p>
            <a:pPr algn="ctr"/>
            <a:r>
              <a:rPr lang="en-US" sz="6000" dirty="0" smtClean="0">
                <a:solidFill>
                  <a:schemeClr val="tx2">
                    <a:lumMod val="75000"/>
                  </a:schemeClr>
                </a:solidFill>
                <a:cs typeface="Arial" pitchFamily="34" charset="0"/>
              </a:rPr>
              <a:t>NYS Orthoimagery ROI</a:t>
            </a:r>
            <a:r>
              <a:rPr lang="en-US" dirty="0" smtClean="0">
                <a:solidFill>
                  <a:schemeClr val="tx2">
                    <a:lumMod val="75000"/>
                  </a:schemeClr>
                </a:solidFill>
                <a:latin typeface="Arial" pitchFamily="34" charset="0"/>
                <a:cs typeface="Arial" pitchFamily="34" charset="0"/>
              </a:rPr>
              <a:t/>
            </a:r>
            <a:br>
              <a:rPr lang="en-US" dirty="0" smtClean="0">
                <a:solidFill>
                  <a:schemeClr val="tx2">
                    <a:lumMod val="75000"/>
                  </a:schemeClr>
                </a:solidFill>
                <a:latin typeface="Arial" pitchFamily="34" charset="0"/>
                <a:cs typeface="Arial" pitchFamily="34" charset="0"/>
              </a:rPr>
            </a:br>
            <a:r>
              <a:rPr lang="en-US" sz="2800" dirty="0" smtClean="0">
                <a:solidFill>
                  <a:schemeClr val="tx2">
                    <a:lumMod val="75000"/>
                  </a:schemeClr>
                </a:solidFill>
                <a:latin typeface="Arial" pitchFamily="34" charset="0"/>
                <a:cs typeface="Arial" pitchFamily="34" charset="0"/>
              </a:rPr>
              <a:t>Ray Faught – NYS ITS GPO</a:t>
            </a:r>
            <a:r>
              <a:rPr lang="en-US" sz="2800" dirty="0">
                <a:solidFill>
                  <a:schemeClr val="tx2">
                    <a:lumMod val="75000"/>
                  </a:schemeClr>
                </a:solidFill>
                <a:latin typeface="Arial" pitchFamily="34" charset="0"/>
                <a:cs typeface="Arial" pitchFamily="34" charset="0"/>
              </a:rPr>
              <a:t/>
            </a:r>
            <a:br>
              <a:rPr lang="en-US" sz="2800" dirty="0">
                <a:solidFill>
                  <a:schemeClr val="tx2">
                    <a:lumMod val="75000"/>
                  </a:schemeClr>
                </a:solidFill>
                <a:latin typeface="Arial" pitchFamily="34" charset="0"/>
                <a:cs typeface="Arial" pitchFamily="34" charset="0"/>
              </a:rPr>
            </a:br>
            <a:r>
              <a:rPr lang="en-US" sz="2800" dirty="0" err="1" smtClean="0">
                <a:solidFill>
                  <a:schemeClr val="tx2">
                    <a:lumMod val="75000"/>
                  </a:schemeClr>
                </a:solidFill>
                <a:latin typeface="Arial" pitchFamily="34" charset="0"/>
                <a:cs typeface="Arial" pitchFamily="34" charset="0"/>
              </a:rPr>
              <a:t>NYGeoCon</a:t>
            </a:r>
            <a:r>
              <a:rPr lang="en-US" sz="2800" dirty="0" smtClean="0">
                <a:solidFill>
                  <a:schemeClr val="tx2">
                    <a:lumMod val="75000"/>
                  </a:schemeClr>
                </a:solidFill>
                <a:latin typeface="Arial" pitchFamily="34" charset="0"/>
                <a:cs typeface="Arial" pitchFamily="34" charset="0"/>
              </a:rPr>
              <a:t> </a:t>
            </a:r>
            <a:r>
              <a:rPr lang="en-US" sz="2800" dirty="0" smtClean="0">
                <a:solidFill>
                  <a:schemeClr val="tx2">
                    <a:lumMod val="75000"/>
                  </a:schemeClr>
                </a:solidFill>
                <a:latin typeface="Arial" pitchFamily="34" charset="0"/>
                <a:cs typeface="Arial" pitchFamily="34" charset="0"/>
              </a:rPr>
              <a:t>2013</a:t>
            </a:r>
            <a:br>
              <a:rPr lang="en-US" sz="2800" dirty="0" smtClean="0">
                <a:solidFill>
                  <a:schemeClr val="tx2">
                    <a:lumMod val="75000"/>
                  </a:schemeClr>
                </a:solidFill>
                <a:latin typeface="Arial" pitchFamily="34" charset="0"/>
                <a:cs typeface="Arial" pitchFamily="34" charset="0"/>
              </a:rPr>
            </a:br>
            <a:r>
              <a:rPr lang="en-US" sz="2800" dirty="0" smtClean="0">
                <a:solidFill>
                  <a:schemeClr val="tx2">
                    <a:lumMod val="75000"/>
                  </a:schemeClr>
                </a:solidFill>
                <a:latin typeface="Arial" pitchFamily="34" charset="0"/>
                <a:cs typeface="Arial" pitchFamily="34" charset="0"/>
              </a:rPr>
              <a:t> </a:t>
            </a:r>
            <a:endParaRPr lang="en-US" sz="2800" dirty="0">
              <a:solidFill>
                <a:schemeClr val="tx2">
                  <a:lumMod val="75000"/>
                </a:schemeClr>
              </a:solidFill>
              <a:latin typeface="Arial" pitchFamily="34" charset="0"/>
              <a:cs typeface="Arial" pitchFamily="34" charset="0"/>
            </a:endParaRPr>
          </a:p>
        </p:txBody>
      </p:sp>
      <p:sp>
        <p:nvSpPr>
          <p:cNvPr id="4" name="Footer Placeholder 3"/>
          <p:cNvSpPr>
            <a:spLocks noGrp="1"/>
          </p:cNvSpPr>
          <p:nvPr>
            <p:ph type="ftr" sz="quarter" idx="11"/>
          </p:nvPr>
        </p:nvSpPr>
        <p:spPr>
          <a:xfrm>
            <a:off x="2895600" y="6272570"/>
            <a:ext cx="3352800" cy="433030"/>
          </a:xfrm>
        </p:spPr>
        <p:txBody>
          <a:bodyPr/>
          <a:lstStyle/>
          <a:p>
            <a:pPr algn="ctr"/>
            <a:r>
              <a:rPr kumimoji="0" lang="en-US" dirty="0" smtClean="0">
                <a:solidFill>
                  <a:schemeClr val="bg2">
                    <a:lumMod val="60000"/>
                    <a:lumOff val="40000"/>
                  </a:schemeClr>
                </a:solidFill>
                <a:latin typeface="Arial" pitchFamily="34" charset="0"/>
                <a:cs typeface="Arial" pitchFamily="34" charset="0"/>
              </a:rPr>
              <a:t>New York State Orthoimagery ROI</a:t>
            </a:r>
            <a:endParaRPr kumimoji="0" lang="en-US" dirty="0">
              <a:solidFill>
                <a:schemeClr val="bg2">
                  <a:lumMod val="60000"/>
                  <a:lumOff val="40000"/>
                </a:schemeClr>
              </a:solidFill>
              <a:latin typeface="Arial" pitchFamily="34" charset="0"/>
              <a:cs typeface="Arial" pitchFamily="34" charset="0"/>
            </a:endParaRPr>
          </a:p>
        </p:txBody>
      </p:sp>
      <p:sp>
        <p:nvSpPr>
          <p:cNvPr id="9" name="Slide Number Placeholder 8"/>
          <p:cNvSpPr>
            <a:spLocks noGrp="1"/>
          </p:cNvSpPr>
          <p:nvPr>
            <p:ph type="sldNum" sz="quarter" idx="12"/>
          </p:nvPr>
        </p:nvSpPr>
        <p:spPr>
          <a:xfrm>
            <a:off x="8077200" y="6462395"/>
            <a:ext cx="762000" cy="243205"/>
          </a:xfrm>
        </p:spPr>
        <p:txBody>
          <a:bodyPr/>
          <a:lstStyle/>
          <a:p>
            <a:pPr eaLnBrk="1" latinLnBrk="0" hangingPunct="1"/>
            <a:fld id="{69E29E33-B620-47F9-BB04-8846C2A5AFCC}" type="slidenum">
              <a:rPr kumimoji="0" lang="en-US" b="1" smtClean="0">
                <a:solidFill>
                  <a:schemeClr val="bg2">
                    <a:lumMod val="60000"/>
                    <a:lumOff val="40000"/>
                  </a:schemeClr>
                </a:solidFill>
                <a:latin typeface="Arial" pitchFamily="34" charset="0"/>
                <a:cs typeface="Arial" pitchFamily="34" charset="0"/>
              </a:rPr>
              <a:pPr eaLnBrk="1" latinLnBrk="0" hangingPunct="1"/>
              <a:t>1</a:t>
            </a:fld>
            <a:endParaRPr kumimoji="0" lang="en-US" b="1" dirty="0">
              <a:solidFill>
                <a:schemeClr val="bg2">
                  <a:lumMod val="60000"/>
                  <a:lumOff val="40000"/>
                </a:schemeClr>
              </a:solidFill>
              <a:latin typeface="Arial" pitchFamily="34" charset="0"/>
              <a:cs typeface="Arial" pitchFamily="34" charset="0"/>
            </a:endParaRPr>
          </a:p>
        </p:txBody>
      </p:sp>
      <p:sp>
        <p:nvSpPr>
          <p:cNvPr id="3" name="Rectangle 2"/>
          <p:cNvSpPr/>
          <p:nvPr/>
        </p:nvSpPr>
        <p:spPr>
          <a:xfrm>
            <a:off x="228600" y="304800"/>
            <a:ext cx="4572000" cy="923330"/>
          </a:xfrm>
          <a:prstGeom prst="rect">
            <a:avLst/>
          </a:prstGeom>
        </p:spPr>
        <p:txBody>
          <a:bodyPr>
            <a:spAutoFit/>
          </a:bodyPr>
          <a:lstStyle/>
          <a:p>
            <a:r>
              <a:rPr lang="en-US" b="1" dirty="0" smtClean="0">
                <a:latin typeface="Arial" pitchFamily="34" charset="0"/>
                <a:cs typeface="Arial" pitchFamily="34" charset="0"/>
              </a:rPr>
              <a:t>“I </a:t>
            </a:r>
            <a:r>
              <a:rPr lang="en-US" b="1" dirty="0">
                <a:latin typeface="Arial" pitchFamily="34" charset="0"/>
                <a:cs typeface="Arial" pitchFamily="34" charset="0"/>
              </a:rPr>
              <a:t>would not be able to complete my tasks within a reasonable time frame without the orthoimagery</a:t>
            </a:r>
            <a:r>
              <a:rPr lang="en-US" b="1" dirty="0" smtClean="0">
                <a:latin typeface="Arial" pitchFamily="34" charset="0"/>
                <a:cs typeface="Arial" pitchFamily="34" charset="0"/>
              </a:rPr>
              <a:t>.”</a:t>
            </a:r>
            <a:endParaRPr lang="en-US" b="1" dirty="0">
              <a:latin typeface="Arial" pitchFamily="34" charset="0"/>
              <a:cs typeface="Arial" pitchFamily="34" charset="0"/>
            </a:endParaRPr>
          </a:p>
        </p:txBody>
      </p:sp>
      <p:sp>
        <p:nvSpPr>
          <p:cNvPr id="5" name="Rectangle 4"/>
          <p:cNvSpPr/>
          <p:nvPr/>
        </p:nvSpPr>
        <p:spPr>
          <a:xfrm>
            <a:off x="4953000" y="200363"/>
            <a:ext cx="4151313" cy="1200329"/>
          </a:xfrm>
          <a:prstGeom prst="rect">
            <a:avLst/>
          </a:prstGeom>
        </p:spPr>
        <p:txBody>
          <a:bodyPr wrap="square">
            <a:spAutoFit/>
          </a:bodyPr>
          <a:lstStyle/>
          <a:p>
            <a:pPr lvl="0"/>
            <a:r>
              <a:rPr lang="en-US" b="1" dirty="0" smtClean="0">
                <a:latin typeface="Arial" pitchFamily="34" charset="0"/>
                <a:cs typeface="Arial" pitchFamily="34" charset="0"/>
              </a:rPr>
              <a:t>“I </a:t>
            </a:r>
            <a:r>
              <a:rPr lang="en-US" b="1" dirty="0">
                <a:latin typeface="Arial" pitchFamily="34" charset="0"/>
                <a:cs typeface="Arial" pitchFamily="34" charset="0"/>
              </a:rPr>
              <a:t>honestly don't know how I would have been able to be as effective managing from afar without the orthoimagery</a:t>
            </a:r>
            <a:r>
              <a:rPr lang="en-US" b="1" dirty="0" smtClean="0">
                <a:latin typeface="Arial" pitchFamily="34" charset="0"/>
                <a:cs typeface="Arial" pitchFamily="34" charset="0"/>
              </a:rPr>
              <a:t>.”</a:t>
            </a:r>
            <a:endParaRPr lang="en-US" b="1" dirty="0">
              <a:latin typeface="Arial" pitchFamily="34" charset="0"/>
              <a:cs typeface="Arial" pitchFamily="34" charset="0"/>
            </a:endParaRPr>
          </a:p>
        </p:txBody>
      </p:sp>
      <p:sp>
        <p:nvSpPr>
          <p:cNvPr id="6" name="Rectangle 5"/>
          <p:cNvSpPr/>
          <p:nvPr/>
        </p:nvSpPr>
        <p:spPr>
          <a:xfrm>
            <a:off x="723900" y="3429000"/>
            <a:ext cx="7696200" cy="923330"/>
          </a:xfrm>
          <a:prstGeom prst="rect">
            <a:avLst/>
          </a:prstGeom>
        </p:spPr>
        <p:txBody>
          <a:bodyPr wrap="square">
            <a:spAutoFit/>
          </a:bodyPr>
          <a:lstStyle/>
          <a:p>
            <a:r>
              <a:rPr lang="en-US" b="1" dirty="0" smtClean="0">
                <a:latin typeface="Arial" pitchFamily="34" charset="0"/>
                <a:cs typeface="Arial" pitchFamily="34" charset="0"/>
              </a:rPr>
              <a:t>“Some </a:t>
            </a:r>
            <a:r>
              <a:rPr lang="en-US" b="1" dirty="0">
                <a:latin typeface="Arial" pitchFamily="34" charset="0"/>
                <a:cs typeface="Arial" pitchFamily="34" charset="0"/>
              </a:rPr>
              <a:t>tasks currently performed using orthoimagery would otherwise require field work, saving hours if not days of labor, if the project would be undertaken at all</a:t>
            </a:r>
            <a:r>
              <a:rPr lang="en-US" b="1" dirty="0" smtClean="0">
                <a:latin typeface="Arial" pitchFamily="34" charset="0"/>
                <a:cs typeface="Arial" pitchFamily="34" charset="0"/>
              </a:rPr>
              <a:t>.”</a:t>
            </a:r>
            <a:endParaRPr lang="en-US" b="1" dirty="0">
              <a:latin typeface="Arial" pitchFamily="34" charset="0"/>
              <a:cs typeface="Arial" pitchFamily="34" charset="0"/>
            </a:endParaRPr>
          </a:p>
        </p:txBody>
      </p:sp>
      <p:sp>
        <p:nvSpPr>
          <p:cNvPr id="7" name="Rectangle 6"/>
          <p:cNvSpPr/>
          <p:nvPr/>
        </p:nvSpPr>
        <p:spPr>
          <a:xfrm>
            <a:off x="280851" y="4477434"/>
            <a:ext cx="8177349" cy="646331"/>
          </a:xfrm>
          <a:prstGeom prst="rect">
            <a:avLst/>
          </a:prstGeom>
        </p:spPr>
        <p:txBody>
          <a:bodyPr wrap="square">
            <a:spAutoFit/>
          </a:bodyPr>
          <a:lstStyle/>
          <a:p>
            <a:r>
              <a:rPr lang="en-US" b="1" dirty="0" smtClean="0">
                <a:latin typeface="Arial" pitchFamily="34" charset="0"/>
                <a:cs typeface="Arial" pitchFamily="34" charset="0"/>
              </a:rPr>
              <a:t>“Incredibly </a:t>
            </a:r>
            <a:r>
              <a:rPr lang="en-US" b="1" dirty="0">
                <a:latin typeface="Arial" pitchFamily="34" charset="0"/>
                <a:cs typeface="Arial" pitchFamily="34" charset="0"/>
              </a:rPr>
              <a:t>useful in dealing with the public as a visual aid. </a:t>
            </a:r>
            <a:r>
              <a:rPr lang="en-US" b="1" dirty="0" smtClean="0">
                <a:latin typeface="Arial" pitchFamily="34" charset="0"/>
                <a:cs typeface="Arial" pitchFamily="34" charset="0"/>
              </a:rPr>
              <a:t>Most </a:t>
            </a:r>
            <a:r>
              <a:rPr lang="en-US" b="1" dirty="0">
                <a:latin typeface="Arial" pitchFamily="34" charset="0"/>
                <a:cs typeface="Arial" pitchFamily="34" charset="0"/>
              </a:rPr>
              <a:t>of my property owners are impressed with the imagery</a:t>
            </a:r>
            <a:r>
              <a:rPr lang="en-US" b="1" dirty="0" smtClean="0">
                <a:latin typeface="Arial" pitchFamily="34" charset="0"/>
                <a:cs typeface="Arial" pitchFamily="34" charset="0"/>
              </a:rPr>
              <a:t>.”</a:t>
            </a:r>
            <a:endParaRPr lang="en-US" b="1" dirty="0">
              <a:latin typeface="Arial" pitchFamily="34" charset="0"/>
              <a:cs typeface="Arial" pitchFamily="34" charset="0"/>
            </a:endParaRPr>
          </a:p>
        </p:txBody>
      </p:sp>
      <p:sp>
        <p:nvSpPr>
          <p:cNvPr id="8" name="Rectangle 7"/>
          <p:cNvSpPr/>
          <p:nvPr/>
        </p:nvSpPr>
        <p:spPr>
          <a:xfrm>
            <a:off x="533400" y="5334000"/>
            <a:ext cx="7924800" cy="923330"/>
          </a:xfrm>
          <a:prstGeom prst="rect">
            <a:avLst/>
          </a:prstGeom>
        </p:spPr>
        <p:txBody>
          <a:bodyPr wrap="square">
            <a:spAutoFit/>
          </a:bodyPr>
          <a:lstStyle/>
          <a:p>
            <a:r>
              <a:rPr lang="en-US" b="1" dirty="0" smtClean="0">
                <a:latin typeface="Arial" pitchFamily="34" charset="0"/>
                <a:cs typeface="Arial" pitchFamily="34" charset="0"/>
              </a:rPr>
              <a:t>“Going </a:t>
            </a:r>
            <a:r>
              <a:rPr lang="en-US" b="1" dirty="0">
                <a:latin typeface="Arial" pitchFamily="34" charset="0"/>
                <a:cs typeface="Arial" pitchFamily="34" charset="0"/>
              </a:rPr>
              <a:t>out into the field would be the only way to get the information without orthoimagery, greatly increasing the time &amp; cost of the project</a:t>
            </a:r>
            <a:r>
              <a:rPr lang="en-US" b="1" dirty="0" smtClean="0">
                <a:latin typeface="Arial" pitchFamily="34" charset="0"/>
                <a:cs typeface="Arial" pitchFamily="34" charset="0"/>
              </a:rPr>
              <a:t>.”</a:t>
            </a:r>
            <a:endParaRPr lang="en-US" b="1" dirty="0">
              <a:latin typeface="Arial" pitchFamily="34" charset="0"/>
              <a:cs typeface="Arial" pitchFamily="34" charset="0"/>
            </a:endParaRPr>
          </a:p>
        </p:txBody>
      </p:sp>
    </p:spTree>
    <p:extLst>
      <p:ext uri="{BB962C8B-B14F-4D97-AF65-F5344CB8AC3E}">
        <p14:creationId xmlns:p14="http://schemas.microsoft.com/office/powerpoint/2010/main" val="148507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53" presetClass="entr" presetSubtype="16" fill="hold" grpId="0" nodeType="afterEffect">
                                  <p:stCondLst>
                                    <p:cond delay="1000"/>
                                  </p:stCondLst>
                                  <p:childTnLst>
                                    <p:set>
                                      <p:cBhvr>
                                        <p:cTn id="17" dur="1" fill="hold">
                                          <p:stCondLst>
                                            <p:cond delay="0"/>
                                          </p:stCondLst>
                                        </p:cTn>
                                        <p:tgtEl>
                                          <p:spTgt spid="6"/>
                                        </p:tgtEl>
                                        <p:attrNameLst>
                                          <p:attrName>style.visibility</p:attrName>
                                        </p:attrNameLst>
                                      </p:cBhvr>
                                      <p:to>
                                        <p:strVal val="visible"/>
                                      </p:to>
                                    </p:set>
                                    <p:anim calcmode="lin" valueType="num">
                                      <p:cBhvr>
                                        <p:cTn id="18" dur="2000" fill="hold"/>
                                        <p:tgtEl>
                                          <p:spTgt spid="6"/>
                                        </p:tgtEl>
                                        <p:attrNameLst>
                                          <p:attrName>ppt_w</p:attrName>
                                        </p:attrNameLst>
                                      </p:cBhvr>
                                      <p:tavLst>
                                        <p:tav tm="0">
                                          <p:val>
                                            <p:fltVal val="0"/>
                                          </p:val>
                                        </p:tav>
                                        <p:tav tm="100000">
                                          <p:val>
                                            <p:strVal val="#ppt_w"/>
                                          </p:val>
                                        </p:tav>
                                      </p:tavLst>
                                    </p:anim>
                                    <p:anim calcmode="lin" valueType="num">
                                      <p:cBhvr>
                                        <p:cTn id="19" dur="2000" fill="hold"/>
                                        <p:tgtEl>
                                          <p:spTgt spid="6"/>
                                        </p:tgtEl>
                                        <p:attrNameLst>
                                          <p:attrName>ppt_h</p:attrName>
                                        </p:attrNameLst>
                                      </p:cBhvr>
                                      <p:tavLst>
                                        <p:tav tm="0">
                                          <p:val>
                                            <p:fltVal val="0"/>
                                          </p:val>
                                        </p:tav>
                                        <p:tav tm="100000">
                                          <p:val>
                                            <p:strVal val="#ppt_h"/>
                                          </p:val>
                                        </p:tav>
                                      </p:tavLst>
                                    </p:anim>
                                    <p:animEffect transition="in" filter="fade">
                                      <p:cBhvr>
                                        <p:cTn id="20" dur="2000"/>
                                        <p:tgtEl>
                                          <p:spTgt spid="6"/>
                                        </p:tgtEl>
                                      </p:cBhvr>
                                    </p:animEffect>
                                  </p:childTnLst>
                                </p:cTn>
                              </p:par>
                            </p:childTnLst>
                          </p:cTn>
                        </p:par>
                        <p:par>
                          <p:cTn id="21" fill="hold">
                            <p:stCondLst>
                              <p:cond delay="5500"/>
                            </p:stCondLst>
                            <p:childTnLst>
                              <p:par>
                                <p:cTn id="22" presetID="10" presetClass="entr" presetSubtype="0" fill="hold" grpId="0" nodeType="afterEffect">
                                  <p:stCondLst>
                                    <p:cond delay="15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childTnLst>
                                </p:cTn>
                              </p:par>
                            </p:childTnLst>
                          </p:cTn>
                        </p:par>
                        <p:par>
                          <p:cTn id="25" fill="hold">
                            <p:stCondLst>
                              <p:cond delay="8000"/>
                            </p:stCondLst>
                            <p:childTnLst>
                              <p:par>
                                <p:cTn id="26" presetID="10" presetClass="entr" presetSubtype="0" fill="hold" nodeType="afterEffect">
                                  <p:stCondLst>
                                    <p:cond delay="150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7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2">
                    <a:lumMod val="40000"/>
                    <a:lumOff val="60000"/>
                  </a:schemeClr>
                </a:solidFill>
              </a:rPr>
              <a:t>ROI Scorecard</a:t>
            </a:r>
            <a:endParaRPr lang="en-US" b="1" dirty="0">
              <a:solidFill>
                <a:schemeClr val="bg2">
                  <a:lumMod val="40000"/>
                  <a:lumOff val="60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54236694"/>
              </p:ext>
            </p:extLst>
          </p:nvPr>
        </p:nvGraphicFramePr>
        <p:xfrm>
          <a:off x="381000" y="2209800"/>
          <a:ext cx="8229600" cy="4047808"/>
        </p:xfrm>
        <a:graphic>
          <a:graphicData uri="http://schemas.openxmlformats.org/drawingml/2006/table">
            <a:tbl>
              <a:tblPr firstRow="1" bandRow="1">
                <a:tableStyleId>{793D81CF-94F2-401A-BA57-92F5A7B2D0C5}</a:tableStyleId>
              </a:tblPr>
              <a:tblGrid>
                <a:gridCol w="4114800"/>
                <a:gridCol w="4114800"/>
              </a:tblGrid>
              <a:tr h="364250">
                <a:tc>
                  <a:txBody>
                    <a:bodyPr/>
                    <a:lstStyle/>
                    <a:p>
                      <a:r>
                        <a:rPr lang="en-US" sz="2400" dirty="0" smtClean="0"/>
                        <a:t>Agency/Sector</a:t>
                      </a:r>
                      <a:endParaRPr lang="en-US" sz="2400" dirty="0"/>
                    </a:p>
                  </a:txBody>
                  <a:tcPr/>
                </a:tc>
                <a:tc>
                  <a:txBody>
                    <a:bodyPr/>
                    <a:lstStyle/>
                    <a:p>
                      <a:r>
                        <a:rPr lang="en-US" sz="2400" dirty="0" smtClean="0"/>
                        <a:t>Value</a:t>
                      </a:r>
                      <a:endParaRPr lang="en-US" sz="2400" dirty="0"/>
                    </a:p>
                  </a:txBody>
                  <a:tcPr/>
                </a:tc>
              </a:tr>
              <a:tr h="897652">
                <a:tc>
                  <a:txBody>
                    <a:bodyPr/>
                    <a:lstStyle/>
                    <a:p>
                      <a:r>
                        <a:rPr lang="en-US" sz="2400" b="1" dirty="0" smtClean="0"/>
                        <a:t>NYSDOP </a:t>
                      </a:r>
                      <a:r>
                        <a:rPr lang="en-US" sz="2400" b="1" dirty="0" smtClean="0">
                          <a:solidFill>
                            <a:schemeClr val="bg1"/>
                          </a:solidFill>
                        </a:rPr>
                        <a:t>(cost)</a:t>
                      </a:r>
                      <a:endParaRPr lang="en-US" sz="2400" b="1" dirty="0">
                        <a:solidFill>
                          <a:schemeClr val="bg1"/>
                        </a:solidFill>
                      </a:endParaRPr>
                    </a:p>
                  </a:txBody>
                  <a:tcPr/>
                </a:tc>
                <a:tc>
                  <a:txBody>
                    <a:bodyPr/>
                    <a:lstStyle/>
                    <a:p>
                      <a:r>
                        <a:rPr lang="en-US" sz="2400" b="1" dirty="0" smtClean="0">
                          <a:solidFill>
                            <a:srgbClr val="FF0000"/>
                          </a:solidFill>
                        </a:rPr>
                        <a:t>-$13,398,222</a:t>
                      </a:r>
                      <a:endParaRPr lang="en-US" sz="2400" b="1" dirty="0">
                        <a:solidFill>
                          <a:srgbClr val="FF0000"/>
                        </a:solidFill>
                      </a:endParaRPr>
                    </a:p>
                  </a:txBody>
                  <a:tcPr/>
                </a:tc>
              </a:tr>
              <a:tr h="897652">
                <a:tc>
                  <a:txBody>
                    <a:bodyPr/>
                    <a:lstStyle/>
                    <a:p>
                      <a:r>
                        <a:rPr lang="en-US" sz="2400" b="1" dirty="0" smtClean="0">
                          <a:solidFill>
                            <a:schemeClr val="tx1">
                              <a:lumMod val="75000"/>
                            </a:schemeClr>
                          </a:solidFill>
                        </a:rPr>
                        <a:t>BENEFIT</a:t>
                      </a:r>
                      <a:endParaRPr lang="en-US" sz="2400" b="1" dirty="0">
                        <a:solidFill>
                          <a:schemeClr val="tx1">
                            <a:lumMod val="75000"/>
                          </a:schemeClr>
                        </a:solidFill>
                      </a:endParaRPr>
                    </a:p>
                  </a:txBody>
                  <a:tcPr/>
                </a:tc>
                <a:tc>
                  <a:txBody>
                    <a:bodyPr/>
                    <a:lstStyle/>
                    <a:p>
                      <a:r>
                        <a:rPr lang="en-US" sz="2400" dirty="0" smtClean="0">
                          <a:solidFill>
                            <a:schemeClr val="tx1">
                              <a:lumMod val="75000"/>
                            </a:schemeClr>
                          </a:solidFill>
                        </a:rPr>
                        <a:t>$12,345,600</a:t>
                      </a:r>
                      <a:endParaRPr lang="en-US" sz="2400" dirty="0">
                        <a:solidFill>
                          <a:schemeClr val="tx1">
                            <a:lumMod val="75000"/>
                          </a:schemeClr>
                        </a:solidFill>
                      </a:endParaRPr>
                    </a:p>
                  </a:txBody>
                  <a:tcPr/>
                </a:tc>
              </a:tr>
              <a:tr h="897652">
                <a:tc>
                  <a:txBody>
                    <a:bodyPr/>
                    <a:lstStyle/>
                    <a:p>
                      <a:r>
                        <a:rPr lang="en-US" sz="2400" b="1" dirty="0" smtClean="0">
                          <a:solidFill>
                            <a:schemeClr val="tx1">
                              <a:lumMod val="75000"/>
                            </a:schemeClr>
                          </a:solidFill>
                        </a:rPr>
                        <a:t>BENEFIT</a:t>
                      </a:r>
                      <a:endParaRPr lang="en-US" sz="2400" b="1" dirty="0">
                        <a:solidFill>
                          <a:schemeClr val="tx1">
                            <a:lumMod val="75000"/>
                          </a:schemeClr>
                        </a:solidFill>
                      </a:endParaRPr>
                    </a:p>
                  </a:txBody>
                  <a:tcPr/>
                </a:tc>
                <a:tc>
                  <a:txBody>
                    <a:bodyPr/>
                    <a:lstStyle/>
                    <a:p>
                      <a:r>
                        <a:rPr lang="en-US" sz="2400" b="1" dirty="0" smtClean="0">
                          <a:solidFill>
                            <a:schemeClr val="tx1">
                              <a:lumMod val="75000"/>
                            </a:schemeClr>
                          </a:solidFill>
                        </a:rPr>
                        <a:t>$3,456,789</a:t>
                      </a:r>
                      <a:endParaRPr lang="en-US" sz="2400" b="1" dirty="0">
                        <a:solidFill>
                          <a:schemeClr val="tx1">
                            <a:lumMod val="75000"/>
                          </a:schemeClr>
                        </a:solidFill>
                      </a:endParaRPr>
                    </a:p>
                  </a:txBody>
                  <a:tcPr/>
                </a:tc>
              </a:tr>
              <a:tr h="897652">
                <a:tc>
                  <a:txBody>
                    <a:bodyPr/>
                    <a:lstStyle/>
                    <a:p>
                      <a:r>
                        <a:rPr lang="en-US" sz="2400" b="1" dirty="0" smtClean="0"/>
                        <a:t>Net Value</a:t>
                      </a:r>
                      <a:endParaRPr lang="en-US" sz="2400" b="1" dirty="0"/>
                    </a:p>
                  </a:txBody>
                  <a:tcPr/>
                </a:tc>
                <a:tc>
                  <a:txBody>
                    <a:bodyPr/>
                    <a:lstStyle/>
                    <a:p>
                      <a:r>
                        <a:rPr lang="en-US" sz="2400" dirty="0" smtClean="0"/>
                        <a:t>?</a:t>
                      </a:r>
                      <a:endParaRPr lang="en-US" sz="2400" dirty="0"/>
                    </a:p>
                  </a:txBody>
                  <a:tcPr/>
                </a:tc>
              </a:tr>
            </a:tbl>
          </a:graphicData>
        </a:graphic>
      </p:graphicFrame>
      <p:sp>
        <p:nvSpPr>
          <p:cNvPr id="4" name="Footer Placeholder 3"/>
          <p:cNvSpPr>
            <a:spLocks noGrp="1"/>
          </p:cNvSpPr>
          <p:nvPr>
            <p:ph type="ftr" sz="quarter" idx="11"/>
          </p:nvPr>
        </p:nvSpPr>
        <p:spPr>
          <a:xfrm>
            <a:off x="2971800" y="6324600"/>
            <a:ext cx="3352800" cy="365125"/>
          </a:xfrm>
        </p:spPr>
        <p:txBody>
          <a:bodyPr/>
          <a:lstStyle/>
          <a:p>
            <a:pPr algn="ctr"/>
            <a:r>
              <a:rPr lang="en-US" dirty="0" smtClean="0">
                <a:solidFill>
                  <a:schemeClr val="bg2">
                    <a:lumMod val="40000"/>
                    <a:lumOff val="60000"/>
                  </a:schemeClr>
                </a:solidFill>
              </a:rPr>
              <a:t>New York State Orthoimagery ROI</a:t>
            </a:r>
            <a:endParaRPr lang="en-US" dirty="0">
              <a:solidFill>
                <a:schemeClr val="bg2">
                  <a:lumMod val="40000"/>
                  <a:lumOff val="60000"/>
                </a:schemeClr>
              </a:solidFill>
            </a:endParaRPr>
          </a:p>
        </p:txBody>
      </p:sp>
      <p:sp>
        <p:nvSpPr>
          <p:cNvPr id="5" name="Slide Number Placeholder 4"/>
          <p:cNvSpPr>
            <a:spLocks noGrp="1"/>
          </p:cNvSpPr>
          <p:nvPr>
            <p:ph type="sldNum" sz="quarter" idx="12"/>
          </p:nvPr>
        </p:nvSpPr>
        <p:spPr/>
        <p:txBody>
          <a:bodyPr/>
          <a:lstStyle/>
          <a:p>
            <a:pPr eaLnBrk="1" latinLnBrk="0" hangingPunct="1"/>
            <a:fld id="{69E29E33-B620-47F9-BB04-8846C2A5AFCC}" type="slidenum">
              <a:rPr kumimoji="0" lang="en-US" smtClean="0">
                <a:solidFill>
                  <a:schemeClr val="bg2">
                    <a:lumMod val="40000"/>
                    <a:lumOff val="60000"/>
                  </a:schemeClr>
                </a:solidFill>
              </a:rPr>
              <a:pPr eaLnBrk="1" latinLnBrk="0" hangingPunct="1"/>
              <a:t>10</a:t>
            </a:fld>
            <a:endParaRPr kumimoji="0" lang="en-US" dirty="0">
              <a:solidFill>
                <a:schemeClr val="bg2">
                  <a:lumMod val="40000"/>
                  <a:lumOff val="60000"/>
                </a:schemeClr>
              </a:solidFill>
            </a:endParaRPr>
          </a:p>
        </p:txBody>
      </p:sp>
    </p:spTree>
    <p:extLst>
      <p:ext uri="{BB962C8B-B14F-4D97-AF65-F5344CB8AC3E}">
        <p14:creationId xmlns:p14="http://schemas.microsoft.com/office/powerpoint/2010/main" val="283723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1143000"/>
          </a:xfrm>
        </p:spPr>
        <p:txBody>
          <a:bodyPr/>
          <a:lstStyle/>
          <a:p>
            <a:pPr algn="ctr"/>
            <a:r>
              <a:rPr lang="en-US" b="1" dirty="0" smtClean="0">
                <a:solidFill>
                  <a:schemeClr val="bg2">
                    <a:lumMod val="40000"/>
                    <a:lumOff val="60000"/>
                  </a:schemeClr>
                </a:solidFill>
              </a:rPr>
              <a:t>Public Sector ROI Data Collection</a:t>
            </a:r>
            <a:endParaRPr lang="en-US" b="1" dirty="0">
              <a:solidFill>
                <a:schemeClr val="bg2">
                  <a:lumMod val="40000"/>
                  <a:lumOff val="60000"/>
                </a:schemeClr>
              </a:solidFill>
            </a:endParaRPr>
          </a:p>
        </p:txBody>
      </p:sp>
      <p:sp>
        <p:nvSpPr>
          <p:cNvPr id="3" name="Content Placeholder 2"/>
          <p:cNvSpPr>
            <a:spLocks noGrp="1"/>
          </p:cNvSpPr>
          <p:nvPr>
            <p:ph idx="1"/>
          </p:nvPr>
        </p:nvSpPr>
        <p:spPr/>
        <p:txBody>
          <a:bodyPr>
            <a:normAutofit/>
          </a:bodyPr>
          <a:lstStyle/>
          <a:p>
            <a:pPr>
              <a:lnSpc>
                <a:spcPct val="200000"/>
              </a:lnSpc>
            </a:pPr>
            <a:r>
              <a:rPr lang="en-US" sz="2800" b="1" dirty="0" smtClean="0">
                <a:solidFill>
                  <a:schemeClr val="bg2">
                    <a:lumMod val="40000"/>
                    <a:lumOff val="60000"/>
                  </a:schemeClr>
                </a:solidFill>
              </a:rPr>
              <a:t>15 counties, 9 state agencies and NYC</a:t>
            </a:r>
          </a:p>
          <a:p>
            <a:pPr>
              <a:lnSpc>
                <a:spcPct val="200000"/>
              </a:lnSpc>
            </a:pPr>
            <a:r>
              <a:rPr lang="en-US" sz="2800" b="1" dirty="0" smtClean="0">
                <a:solidFill>
                  <a:schemeClr val="bg2">
                    <a:lumMod val="40000"/>
                    <a:lumOff val="60000"/>
                  </a:schemeClr>
                </a:solidFill>
              </a:rPr>
              <a:t>Envisioned many face-to-face meetings</a:t>
            </a:r>
          </a:p>
          <a:p>
            <a:pPr>
              <a:lnSpc>
                <a:spcPct val="200000"/>
              </a:lnSpc>
            </a:pPr>
            <a:r>
              <a:rPr lang="en-US" sz="2800" b="1" dirty="0" smtClean="0">
                <a:solidFill>
                  <a:schemeClr val="bg2">
                    <a:lumMod val="40000"/>
                    <a:lumOff val="60000"/>
                  </a:schemeClr>
                </a:solidFill>
              </a:rPr>
              <a:t>Sent  document with examples of benefits</a:t>
            </a:r>
          </a:p>
          <a:p>
            <a:pPr>
              <a:lnSpc>
                <a:spcPct val="200000"/>
              </a:lnSpc>
            </a:pPr>
            <a:r>
              <a:rPr lang="en-US" sz="2800" b="1" dirty="0">
                <a:solidFill>
                  <a:schemeClr val="bg2">
                    <a:lumMod val="40000"/>
                    <a:lumOff val="60000"/>
                  </a:schemeClr>
                </a:solidFill>
              </a:rPr>
              <a:t>M</a:t>
            </a:r>
            <a:r>
              <a:rPr lang="en-US" sz="2800" b="1" dirty="0" smtClean="0">
                <a:solidFill>
                  <a:schemeClr val="bg2">
                    <a:lumMod val="40000"/>
                    <a:lumOff val="60000"/>
                  </a:schemeClr>
                </a:solidFill>
              </a:rPr>
              <a:t>eetings did not meet expectations</a:t>
            </a:r>
          </a:p>
          <a:p>
            <a:endParaRPr lang="en-US" dirty="0"/>
          </a:p>
        </p:txBody>
      </p:sp>
      <p:sp>
        <p:nvSpPr>
          <p:cNvPr id="4" name="Footer Placeholder 3"/>
          <p:cNvSpPr>
            <a:spLocks noGrp="1"/>
          </p:cNvSpPr>
          <p:nvPr>
            <p:ph type="ftr" sz="quarter" idx="11"/>
          </p:nvPr>
        </p:nvSpPr>
        <p:spPr/>
        <p:txBody>
          <a:bodyPr/>
          <a:lstStyle/>
          <a:p>
            <a:r>
              <a:rPr lang="en-US" dirty="0" smtClean="0">
                <a:solidFill>
                  <a:schemeClr val="bg2">
                    <a:lumMod val="40000"/>
                    <a:lumOff val="60000"/>
                  </a:schemeClr>
                </a:solidFill>
              </a:rPr>
              <a:t>New York State Orthoimagery ROI</a:t>
            </a:r>
            <a:endParaRPr lang="en-US" dirty="0">
              <a:solidFill>
                <a:schemeClr val="bg2">
                  <a:lumMod val="40000"/>
                  <a:lumOff val="60000"/>
                </a:schemeClr>
              </a:solidFill>
            </a:endParaRPr>
          </a:p>
        </p:txBody>
      </p:sp>
      <p:sp>
        <p:nvSpPr>
          <p:cNvPr id="5" name="Slide Number Placeholder 4"/>
          <p:cNvSpPr>
            <a:spLocks noGrp="1"/>
          </p:cNvSpPr>
          <p:nvPr>
            <p:ph type="sldNum" sz="quarter" idx="12"/>
          </p:nvPr>
        </p:nvSpPr>
        <p:spPr>
          <a:xfrm>
            <a:off x="7848600" y="6477000"/>
            <a:ext cx="762000" cy="273050"/>
          </a:xfrm>
        </p:spPr>
        <p:txBody>
          <a:bodyPr/>
          <a:lstStyle/>
          <a:p>
            <a:pPr eaLnBrk="1" latinLnBrk="0" hangingPunct="1"/>
            <a:fld id="{69E29E33-B620-47F9-BB04-8846C2A5AFCC}" type="slidenum">
              <a:rPr kumimoji="0" lang="en-US" smtClean="0">
                <a:solidFill>
                  <a:schemeClr val="bg2">
                    <a:lumMod val="40000"/>
                    <a:lumOff val="60000"/>
                  </a:schemeClr>
                </a:solidFill>
              </a:rPr>
              <a:pPr eaLnBrk="1" latinLnBrk="0" hangingPunct="1"/>
              <a:t>11</a:t>
            </a:fld>
            <a:endParaRPr kumimoji="0" lang="en-US" dirty="0">
              <a:solidFill>
                <a:schemeClr val="bg2">
                  <a:lumMod val="40000"/>
                  <a:lumOff val="60000"/>
                </a:schemeClr>
              </a:solidFill>
            </a:endParaRPr>
          </a:p>
        </p:txBody>
      </p:sp>
    </p:spTree>
    <p:extLst>
      <p:ext uri="{BB962C8B-B14F-4D97-AF65-F5344CB8AC3E}">
        <p14:creationId xmlns:p14="http://schemas.microsoft.com/office/powerpoint/2010/main" val="55021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060940535"/>
              </p:ext>
            </p:extLst>
          </p:nvPr>
        </p:nvGraphicFramePr>
        <p:xfrm>
          <a:off x="1673225" y="-6350"/>
          <a:ext cx="5186363" cy="6711950"/>
        </p:xfrm>
        <a:graphic>
          <a:graphicData uri="http://schemas.openxmlformats.org/presentationml/2006/ole">
            <mc:AlternateContent xmlns:mc="http://schemas.openxmlformats.org/markup-compatibility/2006">
              <mc:Choice xmlns:v="urn:schemas-microsoft-com:vml" Requires="v">
                <p:oleObj spid="_x0000_s5433" name="Acrobat Document" r:id="rId4" imgW="5829261" imgH="7543646" progId="AcroExch.Document.7">
                  <p:embed/>
                </p:oleObj>
              </mc:Choice>
              <mc:Fallback>
                <p:oleObj name="Acrobat Document" r:id="rId4" imgW="5829261" imgH="7543646" progId="AcroExch.Document.7">
                  <p:embed/>
                  <p:pic>
                    <p:nvPicPr>
                      <p:cNvPr id="0" name=""/>
                      <p:cNvPicPr/>
                      <p:nvPr/>
                    </p:nvPicPr>
                    <p:blipFill>
                      <a:blip r:embed="rId5"/>
                      <a:stretch>
                        <a:fillRect/>
                      </a:stretch>
                    </p:blipFill>
                    <p:spPr>
                      <a:xfrm>
                        <a:off x="1673225" y="-6350"/>
                        <a:ext cx="5186363" cy="6711950"/>
                      </a:xfrm>
                      <a:prstGeom prst="rect">
                        <a:avLst/>
                      </a:prstGeom>
                    </p:spPr>
                  </p:pic>
                </p:oleObj>
              </mc:Fallback>
            </mc:AlternateContent>
          </a:graphicData>
        </a:graphic>
      </p:graphicFrame>
      <p:sp>
        <p:nvSpPr>
          <p:cNvPr id="3" name="Footer Placeholder 2"/>
          <p:cNvSpPr>
            <a:spLocks noGrp="1"/>
          </p:cNvSpPr>
          <p:nvPr>
            <p:ph type="ftr" sz="quarter" idx="11"/>
          </p:nvPr>
        </p:nvSpPr>
        <p:spPr/>
        <p:txBody>
          <a:bodyPr/>
          <a:lstStyle/>
          <a:p>
            <a:pPr algn="ctr"/>
            <a:r>
              <a:rPr lang="en-US" dirty="0" smtClean="0">
                <a:solidFill>
                  <a:schemeClr val="bg1"/>
                </a:solidFill>
              </a:rPr>
              <a:t>New York State Orthoimagery ROI</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eaLnBrk="1" latinLnBrk="0" hangingPunct="1"/>
            <a:fld id="{69E29E33-B620-47F9-BB04-8846C2A5AFCC}" type="slidenum">
              <a:rPr kumimoji="0" lang="en-US" smtClean="0">
                <a:solidFill>
                  <a:schemeClr val="bg1"/>
                </a:solidFill>
              </a:rPr>
              <a:pPr eaLnBrk="1" latinLnBrk="0" hangingPunct="1"/>
              <a:t>12</a:t>
            </a:fld>
            <a:endParaRPr kumimoji="0" lang="en-US" dirty="0">
              <a:solidFill>
                <a:schemeClr val="bg1"/>
              </a:soli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 y="-1"/>
            <a:ext cx="9144001" cy="6858001"/>
          </a:xfrm>
          <a:prstGeom prst="rect">
            <a:avLst/>
          </a:prstGeom>
          <a:solidFill>
            <a:schemeClr val="tx1"/>
          </a:solidFill>
        </p:spPr>
        <p:txBody>
          <a:bodyPr wrap="square" rtlCol="0" anchor="ctr" anchorCtr="0">
            <a:noAutofit/>
          </a:bodyPr>
          <a:lstStyle/>
          <a:p>
            <a:pPr algn="ctr"/>
            <a:r>
              <a:rPr lang="en-US" sz="5400" dirty="0" smtClean="0">
                <a:solidFill>
                  <a:schemeClr val="bg1"/>
                </a:solidFill>
              </a:rPr>
              <a:t>“Can’t do my job without it”</a:t>
            </a:r>
            <a:endParaRPr lang="en-US" sz="5400" dirty="0">
              <a:solidFill>
                <a:schemeClr val="bg1"/>
              </a:solidFill>
            </a:endParaRPr>
          </a:p>
        </p:txBody>
      </p:sp>
    </p:spTree>
    <p:extLst>
      <p:ext uri="{BB962C8B-B14F-4D97-AF65-F5344CB8AC3E}">
        <p14:creationId xmlns:p14="http://schemas.microsoft.com/office/powerpoint/2010/main" val="305304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b="1" dirty="0" smtClean="0">
                <a:solidFill>
                  <a:schemeClr val="bg2">
                    <a:lumMod val="40000"/>
                    <a:lumOff val="60000"/>
                  </a:schemeClr>
                </a:solidFill>
              </a:rPr>
              <a:t>Interview Leading to $$$</a:t>
            </a:r>
            <a:endParaRPr lang="en-US" b="1" dirty="0">
              <a:solidFill>
                <a:schemeClr val="bg2">
                  <a:lumMod val="40000"/>
                  <a:lumOff val="60000"/>
                </a:schemeClr>
              </a:solidFill>
            </a:endParaRPr>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pPr>
              <a:lnSpc>
                <a:spcPct val="150000"/>
              </a:lnSpc>
            </a:pPr>
            <a:r>
              <a:rPr lang="en-US" b="1" dirty="0" smtClean="0">
                <a:solidFill>
                  <a:schemeClr val="bg2">
                    <a:lumMod val="40000"/>
                    <a:lumOff val="60000"/>
                  </a:schemeClr>
                </a:solidFill>
                <a:latin typeface="Arial" pitchFamily="34" charset="0"/>
                <a:cs typeface="Arial" pitchFamily="34" charset="0"/>
              </a:rPr>
              <a:t>Saves 30 field visits </a:t>
            </a:r>
            <a:r>
              <a:rPr lang="en-US" b="1" dirty="0">
                <a:solidFill>
                  <a:schemeClr val="bg2">
                    <a:lumMod val="40000"/>
                    <a:lumOff val="60000"/>
                  </a:schemeClr>
                </a:solidFill>
                <a:latin typeface="Arial" pitchFamily="34" charset="0"/>
                <a:cs typeface="Arial" pitchFamily="34" charset="0"/>
              </a:rPr>
              <a:t>per month </a:t>
            </a:r>
          </a:p>
          <a:p>
            <a:pPr>
              <a:lnSpc>
                <a:spcPct val="150000"/>
              </a:lnSpc>
            </a:pPr>
            <a:r>
              <a:rPr lang="en-US" b="1" dirty="0" smtClean="0">
                <a:solidFill>
                  <a:schemeClr val="bg2">
                    <a:lumMod val="40000"/>
                    <a:lumOff val="60000"/>
                  </a:schemeClr>
                </a:solidFill>
                <a:latin typeface="Arial" pitchFamily="34" charset="0"/>
                <a:cs typeface="Arial" pitchFamily="34" charset="0"/>
              </a:rPr>
              <a:t>Hours saved (20 </a:t>
            </a:r>
            <a:r>
              <a:rPr lang="en-US" b="1" dirty="0">
                <a:solidFill>
                  <a:schemeClr val="bg2">
                    <a:lumMod val="40000"/>
                    <a:lumOff val="60000"/>
                  </a:schemeClr>
                </a:solidFill>
                <a:latin typeface="Arial" pitchFamily="34" charset="0"/>
                <a:cs typeface="Arial" pitchFamily="34" charset="0"/>
              </a:rPr>
              <a:t>min/visit X </a:t>
            </a:r>
            <a:r>
              <a:rPr lang="en-US" b="1" dirty="0" smtClean="0">
                <a:solidFill>
                  <a:schemeClr val="bg2">
                    <a:lumMod val="40000"/>
                    <a:lumOff val="60000"/>
                  </a:schemeClr>
                </a:solidFill>
                <a:latin typeface="Arial" pitchFamily="34" charset="0"/>
                <a:cs typeface="Arial" pitchFamily="34" charset="0"/>
              </a:rPr>
              <a:t>30/</a:t>
            </a:r>
            <a:r>
              <a:rPr lang="en-US" b="1" dirty="0" err="1" smtClean="0">
                <a:solidFill>
                  <a:schemeClr val="bg2">
                    <a:lumMod val="40000"/>
                    <a:lumOff val="60000"/>
                  </a:schemeClr>
                </a:solidFill>
                <a:latin typeface="Arial" pitchFamily="34" charset="0"/>
                <a:cs typeface="Arial" pitchFamily="34" charset="0"/>
              </a:rPr>
              <a:t>mo</a:t>
            </a:r>
            <a:r>
              <a:rPr lang="en-US" b="1" dirty="0" smtClean="0">
                <a:solidFill>
                  <a:schemeClr val="bg2">
                    <a:lumMod val="40000"/>
                    <a:lumOff val="60000"/>
                  </a:schemeClr>
                </a:solidFill>
                <a:latin typeface="Arial" pitchFamily="34" charset="0"/>
                <a:cs typeface="Arial" pitchFamily="34" charset="0"/>
              </a:rPr>
              <a:t> </a:t>
            </a:r>
            <a:r>
              <a:rPr lang="en-US" b="1" dirty="0">
                <a:solidFill>
                  <a:schemeClr val="bg2">
                    <a:lumMod val="40000"/>
                    <a:lumOff val="60000"/>
                  </a:schemeClr>
                </a:solidFill>
                <a:latin typeface="Arial" pitchFamily="34" charset="0"/>
                <a:cs typeface="Arial" pitchFamily="34" charset="0"/>
              </a:rPr>
              <a:t>X </a:t>
            </a:r>
            <a:r>
              <a:rPr lang="en-US" b="1" dirty="0" smtClean="0">
                <a:solidFill>
                  <a:schemeClr val="bg2">
                    <a:lumMod val="40000"/>
                    <a:lumOff val="60000"/>
                  </a:schemeClr>
                </a:solidFill>
                <a:latin typeface="Arial" pitchFamily="34" charset="0"/>
                <a:cs typeface="Arial" pitchFamily="34" charset="0"/>
              </a:rPr>
              <a:t>12mo)/</a:t>
            </a:r>
            <a:r>
              <a:rPr lang="en-US" b="1" dirty="0">
                <a:solidFill>
                  <a:schemeClr val="bg2">
                    <a:lumMod val="40000"/>
                    <a:lumOff val="60000"/>
                  </a:schemeClr>
                </a:solidFill>
                <a:latin typeface="Arial" pitchFamily="34" charset="0"/>
                <a:cs typeface="Arial" pitchFamily="34" charset="0"/>
              </a:rPr>
              <a:t>60 = 120 </a:t>
            </a:r>
            <a:r>
              <a:rPr lang="en-US" b="1" dirty="0" err="1" smtClean="0">
                <a:solidFill>
                  <a:schemeClr val="bg2">
                    <a:lumMod val="40000"/>
                    <a:lumOff val="60000"/>
                  </a:schemeClr>
                </a:solidFill>
                <a:latin typeface="Arial" pitchFamily="34" charset="0"/>
                <a:cs typeface="Arial" pitchFamily="34" charset="0"/>
              </a:rPr>
              <a:t>hrs</a:t>
            </a:r>
            <a:r>
              <a:rPr lang="en-US" b="1" dirty="0" smtClean="0">
                <a:solidFill>
                  <a:schemeClr val="bg2">
                    <a:lumMod val="40000"/>
                    <a:lumOff val="60000"/>
                  </a:schemeClr>
                </a:solidFill>
                <a:latin typeface="Arial" pitchFamily="34" charset="0"/>
                <a:cs typeface="Arial" pitchFamily="34" charset="0"/>
              </a:rPr>
              <a:t> X </a:t>
            </a:r>
            <a:r>
              <a:rPr lang="en-US" b="1" dirty="0">
                <a:solidFill>
                  <a:schemeClr val="bg2">
                    <a:lumMod val="40000"/>
                    <a:lumOff val="60000"/>
                  </a:schemeClr>
                </a:solidFill>
                <a:latin typeface="Arial" pitchFamily="34" charset="0"/>
                <a:cs typeface="Arial" pitchFamily="34" charset="0"/>
              </a:rPr>
              <a:t>$</a:t>
            </a:r>
            <a:r>
              <a:rPr lang="en-US" b="1" dirty="0" smtClean="0">
                <a:solidFill>
                  <a:schemeClr val="bg2">
                    <a:lumMod val="40000"/>
                    <a:lumOff val="60000"/>
                  </a:schemeClr>
                </a:solidFill>
                <a:latin typeface="Arial" pitchFamily="34" charset="0"/>
                <a:cs typeface="Arial" pitchFamily="34" charset="0"/>
              </a:rPr>
              <a:t>20/</a:t>
            </a:r>
            <a:r>
              <a:rPr lang="en-US" b="1" dirty="0" err="1" smtClean="0">
                <a:solidFill>
                  <a:schemeClr val="bg2">
                    <a:lumMod val="40000"/>
                    <a:lumOff val="60000"/>
                  </a:schemeClr>
                </a:solidFill>
                <a:latin typeface="Arial" pitchFamily="34" charset="0"/>
                <a:cs typeface="Arial" pitchFamily="34" charset="0"/>
              </a:rPr>
              <a:t>hr</a:t>
            </a:r>
            <a:r>
              <a:rPr lang="en-US" b="1" dirty="0">
                <a:solidFill>
                  <a:schemeClr val="bg2">
                    <a:lumMod val="40000"/>
                    <a:lumOff val="60000"/>
                  </a:schemeClr>
                </a:solidFill>
                <a:latin typeface="Arial" pitchFamily="34" charset="0"/>
                <a:cs typeface="Arial" pitchFamily="34" charset="0"/>
              </a:rPr>
              <a:t> </a:t>
            </a:r>
            <a:r>
              <a:rPr lang="en-US" b="1" dirty="0" smtClean="0">
                <a:solidFill>
                  <a:schemeClr val="bg2">
                    <a:lumMod val="40000"/>
                    <a:lumOff val="60000"/>
                  </a:schemeClr>
                </a:solidFill>
                <a:latin typeface="Arial" pitchFamily="34" charset="0"/>
                <a:cs typeface="Arial" pitchFamily="34" charset="0"/>
              </a:rPr>
              <a:t>= </a:t>
            </a:r>
            <a:r>
              <a:rPr lang="en-US" b="1" dirty="0">
                <a:solidFill>
                  <a:schemeClr val="bg2">
                    <a:lumMod val="40000"/>
                    <a:lumOff val="60000"/>
                  </a:schemeClr>
                </a:solidFill>
                <a:latin typeface="Arial" pitchFamily="34" charset="0"/>
                <a:cs typeface="Arial" pitchFamily="34" charset="0"/>
              </a:rPr>
              <a:t>$</a:t>
            </a:r>
            <a:r>
              <a:rPr lang="en-US" b="1" dirty="0" smtClean="0">
                <a:solidFill>
                  <a:schemeClr val="bg2">
                    <a:lumMod val="40000"/>
                    <a:lumOff val="60000"/>
                  </a:schemeClr>
                </a:solidFill>
                <a:latin typeface="Arial" pitchFamily="34" charset="0"/>
                <a:cs typeface="Arial" pitchFamily="34" charset="0"/>
              </a:rPr>
              <a:t>2,400/</a:t>
            </a:r>
            <a:r>
              <a:rPr lang="en-US" b="1" dirty="0" err="1" smtClean="0">
                <a:solidFill>
                  <a:schemeClr val="bg2">
                    <a:lumMod val="40000"/>
                    <a:lumOff val="60000"/>
                  </a:schemeClr>
                </a:solidFill>
                <a:latin typeface="Arial" pitchFamily="34" charset="0"/>
                <a:cs typeface="Arial" pitchFamily="34" charset="0"/>
              </a:rPr>
              <a:t>yr</a:t>
            </a:r>
            <a:endParaRPr lang="en-US" b="1" dirty="0">
              <a:solidFill>
                <a:schemeClr val="bg2">
                  <a:lumMod val="40000"/>
                  <a:lumOff val="60000"/>
                </a:schemeClr>
              </a:solidFill>
              <a:latin typeface="Arial" pitchFamily="34" charset="0"/>
              <a:cs typeface="Arial" pitchFamily="34" charset="0"/>
            </a:endParaRPr>
          </a:p>
          <a:p>
            <a:pPr>
              <a:lnSpc>
                <a:spcPct val="150000"/>
              </a:lnSpc>
            </a:pPr>
            <a:r>
              <a:rPr lang="en-US" b="1" dirty="0" smtClean="0">
                <a:solidFill>
                  <a:schemeClr val="bg2">
                    <a:lumMod val="40000"/>
                    <a:lumOff val="60000"/>
                  </a:schemeClr>
                </a:solidFill>
                <a:latin typeface="Arial" pitchFamily="34" charset="0"/>
                <a:cs typeface="Arial" pitchFamily="34" charset="0"/>
              </a:rPr>
              <a:t>Hours saved travel 15 mi @ 45mph </a:t>
            </a:r>
            <a:r>
              <a:rPr lang="en-US" b="1" dirty="0">
                <a:solidFill>
                  <a:schemeClr val="bg2">
                    <a:lumMod val="40000"/>
                    <a:lumOff val="60000"/>
                  </a:schemeClr>
                </a:solidFill>
                <a:latin typeface="Arial" pitchFamily="34" charset="0"/>
                <a:cs typeface="Arial" pitchFamily="34" charset="0"/>
              </a:rPr>
              <a:t>= </a:t>
            </a:r>
            <a:r>
              <a:rPr lang="en-US" b="1" dirty="0" smtClean="0">
                <a:solidFill>
                  <a:schemeClr val="bg2">
                    <a:lumMod val="40000"/>
                    <a:lumOff val="60000"/>
                  </a:schemeClr>
                </a:solidFill>
                <a:latin typeface="Arial" pitchFamily="34" charset="0"/>
                <a:cs typeface="Arial" pitchFamily="34" charset="0"/>
              </a:rPr>
              <a:t>20 </a:t>
            </a:r>
            <a:r>
              <a:rPr lang="en-US" b="1" dirty="0">
                <a:solidFill>
                  <a:schemeClr val="bg2">
                    <a:lumMod val="40000"/>
                    <a:lumOff val="60000"/>
                  </a:schemeClr>
                </a:solidFill>
                <a:latin typeface="Arial" pitchFamily="34" charset="0"/>
                <a:cs typeface="Arial" pitchFamily="34" charset="0"/>
              </a:rPr>
              <a:t>min X </a:t>
            </a:r>
            <a:r>
              <a:rPr lang="en-US" b="1" dirty="0" smtClean="0">
                <a:solidFill>
                  <a:schemeClr val="bg2">
                    <a:lumMod val="40000"/>
                    <a:lumOff val="60000"/>
                  </a:schemeClr>
                </a:solidFill>
                <a:latin typeface="Arial" pitchFamily="34" charset="0"/>
                <a:cs typeface="Arial" pitchFamily="34" charset="0"/>
              </a:rPr>
              <a:t>30/</a:t>
            </a:r>
            <a:r>
              <a:rPr lang="en-US" b="1" dirty="0" err="1" smtClean="0">
                <a:solidFill>
                  <a:schemeClr val="bg2">
                    <a:lumMod val="40000"/>
                    <a:lumOff val="60000"/>
                  </a:schemeClr>
                </a:solidFill>
                <a:latin typeface="Arial" pitchFamily="34" charset="0"/>
                <a:cs typeface="Arial" pitchFamily="34" charset="0"/>
              </a:rPr>
              <a:t>mo</a:t>
            </a:r>
            <a:r>
              <a:rPr lang="en-US" b="1" dirty="0" smtClean="0">
                <a:solidFill>
                  <a:schemeClr val="bg2">
                    <a:lumMod val="40000"/>
                    <a:lumOff val="60000"/>
                  </a:schemeClr>
                </a:solidFill>
                <a:latin typeface="Arial" pitchFamily="34" charset="0"/>
                <a:cs typeface="Arial" pitchFamily="34" charset="0"/>
              </a:rPr>
              <a:t> </a:t>
            </a:r>
            <a:r>
              <a:rPr lang="en-US" b="1" dirty="0">
                <a:solidFill>
                  <a:schemeClr val="bg2">
                    <a:lumMod val="40000"/>
                    <a:lumOff val="60000"/>
                  </a:schemeClr>
                </a:solidFill>
                <a:latin typeface="Arial" pitchFamily="34" charset="0"/>
                <a:cs typeface="Arial" pitchFamily="34" charset="0"/>
              </a:rPr>
              <a:t>X 12mo </a:t>
            </a:r>
            <a:r>
              <a:rPr lang="en-US" b="1" dirty="0" smtClean="0">
                <a:solidFill>
                  <a:schemeClr val="bg2">
                    <a:lumMod val="40000"/>
                    <a:lumOff val="60000"/>
                  </a:schemeClr>
                </a:solidFill>
                <a:latin typeface="Arial" pitchFamily="34" charset="0"/>
                <a:cs typeface="Arial" pitchFamily="34" charset="0"/>
              </a:rPr>
              <a:t>=7,200/60 </a:t>
            </a:r>
            <a:r>
              <a:rPr lang="en-US" b="1" dirty="0">
                <a:solidFill>
                  <a:schemeClr val="bg2">
                    <a:lumMod val="40000"/>
                    <a:lumOff val="60000"/>
                  </a:schemeClr>
                </a:solidFill>
                <a:latin typeface="Arial" pitchFamily="34" charset="0"/>
                <a:cs typeface="Arial" pitchFamily="34" charset="0"/>
              </a:rPr>
              <a:t>= </a:t>
            </a:r>
            <a:r>
              <a:rPr lang="en-US" b="1" dirty="0" smtClean="0">
                <a:solidFill>
                  <a:schemeClr val="bg2">
                    <a:lumMod val="40000"/>
                    <a:lumOff val="60000"/>
                  </a:schemeClr>
                </a:solidFill>
                <a:latin typeface="Arial" pitchFamily="34" charset="0"/>
                <a:cs typeface="Arial" pitchFamily="34" charset="0"/>
              </a:rPr>
              <a:t>120 </a:t>
            </a:r>
            <a:r>
              <a:rPr lang="en-US" b="1" dirty="0" err="1" smtClean="0">
                <a:solidFill>
                  <a:schemeClr val="bg2">
                    <a:lumMod val="40000"/>
                    <a:lumOff val="60000"/>
                  </a:schemeClr>
                </a:solidFill>
                <a:latin typeface="Arial" pitchFamily="34" charset="0"/>
                <a:cs typeface="Arial" pitchFamily="34" charset="0"/>
              </a:rPr>
              <a:t>hr</a:t>
            </a:r>
            <a:r>
              <a:rPr lang="en-US" b="1" dirty="0" smtClean="0">
                <a:solidFill>
                  <a:schemeClr val="bg2">
                    <a:lumMod val="40000"/>
                    <a:lumOff val="60000"/>
                  </a:schemeClr>
                </a:solidFill>
                <a:latin typeface="Arial" pitchFamily="34" charset="0"/>
                <a:cs typeface="Arial" pitchFamily="34" charset="0"/>
              </a:rPr>
              <a:t> </a:t>
            </a:r>
            <a:r>
              <a:rPr lang="en-US" b="1" dirty="0">
                <a:solidFill>
                  <a:schemeClr val="bg2">
                    <a:lumMod val="40000"/>
                    <a:lumOff val="60000"/>
                  </a:schemeClr>
                </a:solidFill>
                <a:latin typeface="Arial" pitchFamily="34" charset="0"/>
                <a:cs typeface="Arial" pitchFamily="34" charset="0"/>
              </a:rPr>
              <a:t>X $</a:t>
            </a:r>
            <a:r>
              <a:rPr lang="en-US" b="1" dirty="0" smtClean="0">
                <a:solidFill>
                  <a:schemeClr val="bg2">
                    <a:lumMod val="40000"/>
                    <a:lumOff val="60000"/>
                  </a:schemeClr>
                </a:solidFill>
                <a:latin typeface="Arial" pitchFamily="34" charset="0"/>
                <a:cs typeface="Arial" pitchFamily="34" charset="0"/>
              </a:rPr>
              <a:t>20/</a:t>
            </a:r>
            <a:r>
              <a:rPr lang="en-US" b="1" dirty="0" err="1" smtClean="0">
                <a:solidFill>
                  <a:schemeClr val="bg2">
                    <a:lumMod val="40000"/>
                    <a:lumOff val="60000"/>
                  </a:schemeClr>
                </a:solidFill>
                <a:latin typeface="Arial" pitchFamily="34" charset="0"/>
                <a:cs typeface="Arial" pitchFamily="34" charset="0"/>
              </a:rPr>
              <a:t>hr</a:t>
            </a:r>
            <a:r>
              <a:rPr lang="en-US" b="1" dirty="0" smtClean="0">
                <a:solidFill>
                  <a:schemeClr val="bg2">
                    <a:lumMod val="40000"/>
                    <a:lumOff val="60000"/>
                  </a:schemeClr>
                </a:solidFill>
                <a:latin typeface="Arial" pitchFamily="34" charset="0"/>
                <a:cs typeface="Arial" pitchFamily="34" charset="0"/>
              </a:rPr>
              <a:t>  </a:t>
            </a:r>
            <a:r>
              <a:rPr lang="en-US" b="1" dirty="0">
                <a:solidFill>
                  <a:schemeClr val="bg2">
                    <a:lumMod val="40000"/>
                    <a:lumOff val="60000"/>
                  </a:schemeClr>
                </a:solidFill>
                <a:latin typeface="Arial" pitchFamily="34" charset="0"/>
                <a:cs typeface="Arial" pitchFamily="34" charset="0"/>
              </a:rPr>
              <a:t>= </a:t>
            </a:r>
            <a:r>
              <a:rPr lang="en-US" b="1" dirty="0" smtClean="0">
                <a:solidFill>
                  <a:schemeClr val="bg2">
                    <a:lumMod val="40000"/>
                    <a:lumOff val="60000"/>
                  </a:schemeClr>
                </a:solidFill>
                <a:latin typeface="Arial" pitchFamily="34" charset="0"/>
                <a:cs typeface="Arial" pitchFamily="34" charset="0"/>
              </a:rPr>
              <a:t>$2,400/</a:t>
            </a:r>
            <a:r>
              <a:rPr lang="en-US" b="1" dirty="0" err="1" smtClean="0">
                <a:solidFill>
                  <a:schemeClr val="bg2">
                    <a:lumMod val="40000"/>
                    <a:lumOff val="60000"/>
                  </a:schemeClr>
                </a:solidFill>
                <a:latin typeface="Arial" pitchFamily="34" charset="0"/>
                <a:cs typeface="Arial" pitchFamily="34" charset="0"/>
              </a:rPr>
              <a:t>yr</a:t>
            </a:r>
            <a:endParaRPr lang="en-US" b="1" dirty="0" smtClean="0">
              <a:solidFill>
                <a:schemeClr val="bg2">
                  <a:lumMod val="40000"/>
                  <a:lumOff val="60000"/>
                </a:schemeClr>
              </a:solidFill>
              <a:latin typeface="Arial" pitchFamily="34" charset="0"/>
              <a:cs typeface="Arial" pitchFamily="34" charset="0"/>
            </a:endParaRPr>
          </a:p>
          <a:p>
            <a:pPr>
              <a:lnSpc>
                <a:spcPct val="150000"/>
              </a:lnSpc>
            </a:pPr>
            <a:r>
              <a:rPr lang="en-US" b="1" dirty="0" smtClean="0">
                <a:solidFill>
                  <a:schemeClr val="bg2">
                    <a:lumMod val="40000"/>
                    <a:lumOff val="60000"/>
                  </a:schemeClr>
                </a:solidFill>
                <a:latin typeface="Arial" pitchFamily="34" charset="0"/>
                <a:cs typeface="Arial" pitchFamily="34" charset="0"/>
              </a:rPr>
              <a:t>Travel saved 15 </a:t>
            </a:r>
            <a:r>
              <a:rPr lang="en-US" b="1" dirty="0">
                <a:solidFill>
                  <a:schemeClr val="bg2">
                    <a:lumMod val="40000"/>
                    <a:lumOff val="60000"/>
                  </a:schemeClr>
                </a:solidFill>
                <a:latin typeface="Arial" pitchFamily="34" charset="0"/>
                <a:cs typeface="Arial" pitchFamily="34" charset="0"/>
              </a:rPr>
              <a:t>mi/visit X </a:t>
            </a:r>
            <a:r>
              <a:rPr lang="en-US" b="1" dirty="0" smtClean="0">
                <a:solidFill>
                  <a:schemeClr val="bg2">
                    <a:lumMod val="40000"/>
                    <a:lumOff val="60000"/>
                  </a:schemeClr>
                </a:solidFill>
                <a:latin typeface="Arial" pitchFamily="34" charset="0"/>
                <a:cs typeface="Arial" pitchFamily="34" charset="0"/>
              </a:rPr>
              <a:t>30/</a:t>
            </a:r>
            <a:r>
              <a:rPr lang="en-US" b="1" dirty="0" err="1" smtClean="0">
                <a:solidFill>
                  <a:schemeClr val="bg2">
                    <a:lumMod val="40000"/>
                    <a:lumOff val="60000"/>
                  </a:schemeClr>
                </a:solidFill>
                <a:latin typeface="Arial" pitchFamily="34" charset="0"/>
                <a:cs typeface="Arial" pitchFamily="34" charset="0"/>
              </a:rPr>
              <a:t>mo</a:t>
            </a:r>
            <a:r>
              <a:rPr lang="en-US" b="1" dirty="0" smtClean="0">
                <a:solidFill>
                  <a:schemeClr val="bg2">
                    <a:lumMod val="40000"/>
                    <a:lumOff val="60000"/>
                  </a:schemeClr>
                </a:solidFill>
                <a:latin typeface="Arial" pitchFamily="34" charset="0"/>
                <a:cs typeface="Arial" pitchFamily="34" charset="0"/>
              </a:rPr>
              <a:t> </a:t>
            </a:r>
            <a:r>
              <a:rPr lang="en-US" b="1" dirty="0">
                <a:solidFill>
                  <a:schemeClr val="bg2">
                    <a:lumMod val="40000"/>
                    <a:lumOff val="60000"/>
                  </a:schemeClr>
                </a:solidFill>
                <a:latin typeface="Arial" pitchFamily="34" charset="0"/>
                <a:cs typeface="Arial" pitchFamily="34" charset="0"/>
              </a:rPr>
              <a:t>X 12 </a:t>
            </a:r>
            <a:r>
              <a:rPr lang="en-US" b="1" dirty="0" err="1" smtClean="0">
                <a:solidFill>
                  <a:schemeClr val="bg2">
                    <a:lumMod val="40000"/>
                    <a:lumOff val="60000"/>
                  </a:schemeClr>
                </a:solidFill>
                <a:latin typeface="Arial" pitchFamily="34" charset="0"/>
                <a:cs typeface="Arial" pitchFamily="34" charset="0"/>
              </a:rPr>
              <a:t>mo</a:t>
            </a:r>
            <a:r>
              <a:rPr lang="en-US" b="1" dirty="0" smtClean="0">
                <a:solidFill>
                  <a:schemeClr val="bg2">
                    <a:lumMod val="40000"/>
                    <a:lumOff val="60000"/>
                  </a:schemeClr>
                </a:solidFill>
                <a:latin typeface="Arial" pitchFamily="34" charset="0"/>
                <a:cs typeface="Arial" pitchFamily="34" charset="0"/>
              </a:rPr>
              <a:t> </a:t>
            </a:r>
            <a:r>
              <a:rPr lang="en-US" b="1" dirty="0">
                <a:solidFill>
                  <a:schemeClr val="bg2">
                    <a:lumMod val="40000"/>
                    <a:lumOff val="60000"/>
                  </a:schemeClr>
                </a:solidFill>
                <a:latin typeface="Arial" pitchFamily="34" charset="0"/>
                <a:cs typeface="Arial" pitchFamily="34" charset="0"/>
              </a:rPr>
              <a:t>= </a:t>
            </a:r>
            <a:r>
              <a:rPr lang="en-US" b="1" dirty="0" smtClean="0">
                <a:solidFill>
                  <a:schemeClr val="bg2">
                    <a:lumMod val="40000"/>
                    <a:lumOff val="60000"/>
                  </a:schemeClr>
                </a:solidFill>
                <a:latin typeface="Arial" pitchFamily="34" charset="0"/>
                <a:cs typeface="Arial" pitchFamily="34" charset="0"/>
              </a:rPr>
              <a:t>5,400 </a:t>
            </a:r>
            <a:r>
              <a:rPr lang="en-US" b="1" dirty="0">
                <a:solidFill>
                  <a:schemeClr val="bg2">
                    <a:lumMod val="40000"/>
                    <a:lumOff val="60000"/>
                  </a:schemeClr>
                </a:solidFill>
                <a:latin typeface="Arial" pitchFamily="34" charset="0"/>
                <a:cs typeface="Arial" pitchFamily="34" charset="0"/>
              </a:rPr>
              <a:t>mi X $0.55/mi = $</a:t>
            </a:r>
            <a:r>
              <a:rPr lang="en-US" b="1" dirty="0" smtClean="0">
                <a:solidFill>
                  <a:schemeClr val="bg2">
                    <a:lumMod val="40000"/>
                    <a:lumOff val="60000"/>
                  </a:schemeClr>
                </a:solidFill>
                <a:latin typeface="Arial" pitchFamily="34" charset="0"/>
                <a:cs typeface="Arial" pitchFamily="34" charset="0"/>
              </a:rPr>
              <a:t>2,970/</a:t>
            </a:r>
            <a:r>
              <a:rPr lang="en-US" b="1" dirty="0" err="1" smtClean="0">
                <a:solidFill>
                  <a:schemeClr val="bg2">
                    <a:lumMod val="40000"/>
                    <a:lumOff val="60000"/>
                  </a:schemeClr>
                </a:solidFill>
                <a:latin typeface="Arial" pitchFamily="34" charset="0"/>
                <a:cs typeface="Arial" pitchFamily="34" charset="0"/>
              </a:rPr>
              <a:t>yr</a:t>
            </a:r>
            <a:endParaRPr lang="en-US" b="1" dirty="0">
              <a:solidFill>
                <a:schemeClr val="bg2">
                  <a:lumMod val="40000"/>
                  <a:lumOff val="60000"/>
                </a:schemeClr>
              </a:solidFill>
              <a:latin typeface="Arial" pitchFamily="34" charset="0"/>
              <a:cs typeface="Arial" pitchFamily="34" charset="0"/>
            </a:endParaRPr>
          </a:p>
          <a:p>
            <a:endParaRPr lang="en-US" b="1" dirty="0" smtClean="0">
              <a:solidFill>
                <a:schemeClr val="bg2">
                  <a:lumMod val="40000"/>
                  <a:lumOff val="60000"/>
                </a:schemeClr>
              </a:solidFill>
              <a:latin typeface="Arial" pitchFamily="34" charset="0"/>
              <a:cs typeface="Arial" pitchFamily="34" charset="0"/>
            </a:endParaRPr>
          </a:p>
          <a:p>
            <a:r>
              <a:rPr lang="en-US" sz="3600" b="1" dirty="0" smtClean="0">
                <a:solidFill>
                  <a:schemeClr val="bg2">
                    <a:lumMod val="40000"/>
                    <a:lumOff val="60000"/>
                  </a:schemeClr>
                </a:solidFill>
                <a:latin typeface="Arial" pitchFamily="34" charset="0"/>
                <a:cs typeface="Arial" pitchFamily="34" charset="0"/>
              </a:rPr>
              <a:t>$2,400 + </a:t>
            </a:r>
            <a:r>
              <a:rPr lang="en-US" sz="3600" b="1" dirty="0">
                <a:solidFill>
                  <a:schemeClr val="bg2">
                    <a:lumMod val="40000"/>
                    <a:lumOff val="60000"/>
                  </a:schemeClr>
                </a:solidFill>
                <a:latin typeface="Arial" pitchFamily="34" charset="0"/>
                <a:cs typeface="Arial" pitchFamily="34" charset="0"/>
              </a:rPr>
              <a:t>$2,400 </a:t>
            </a:r>
            <a:r>
              <a:rPr lang="en-US" sz="3600" b="1" dirty="0" smtClean="0">
                <a:solidFill>
                  <a:schemeClr val="bg2">
                    <a:lumMod val="40000"/>
                    <a:lumOff val="60000"/>
                  </a:schemeClr>
                </a:solidFill>
                <a:latin typeface="Arial" pitchFamily="34" charset="0"/>
                <a:cs typeface="Arial" pitchFamily="34" charset="0"/>
              </a:rPr>
              <a:t>+ $2,970  = $7,770/</a:t>
            </a:r>
            <a:r>
              <a:rPr lang="en-US" sz="3600" b="1" dirty="0" err="1" smtClean="0">
                <a:solidFill>
                  <a:schemeClr val="bg2">
                    <a:lumMod val="40000"/>
                    <a:lumOff val="60000"/>
                  </a:schemeClr>
                </a:solidFill>
                <a:latin typeface="Arial" pitchFamily="34" charset="0"/>
                <a:cs typeface="Arial" pitchFamily="34" charset="0"/>
              </a:rPr>
              <a:t>yr</a:t>
            </a:r>
            <a:endParaRPr lang="en-US" sz="3600" b="1" dirty="0">
              <a:solidFill>
                <a:schemeClr val="bg2">
                  <a:lumMod val="40000"/>
                  <a:lumOff val="60000"/>
                </a:schemeClr>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dirty="0" smtClean="0">
                <a:solidFill>
                  <a:schemeClr val="bg2">
                    <a:lumMod val="40000"/>
                    <a:lumOff val="60000"/>
                  </a:schemeClr>
                </a:solidFill>
              </a:rPr>
              <a:t>New York State Orthoimagery ROI</a:t>
            </a:r>
            <a:endParaRPr lang="en-US" dirty="0">
              <a:solidFill>
                <a:schemeClr val="bg2">
                  <a:lumMod val="40000"/>
                  <a:lumOff val="60000"/>
                </a:schemeClr>
              </a:solidFill>
            </a:endParaRPr>
          </a:p>
        </p:txBody>
      </p:sp>
      <p:sp>
        <p:nvSpPr>
          <p:cNvPr id="5" name="Slide Number Placeholder 4"/>
          <p:cNvSpPr>
            <a:spLocks noGrp="1"/>
          </p:cNvSpPr>
          <p:nvPr>
            <p:ph type="sldNum" sz="quarter" idx="12"/>
          </p:nvPr>
        </p:nvSpPr>
        <p:spPr/>
        <p:txBody>
          <a:bodyPr/>
          <a:lstStyle/>
          <a:p>
            <a:pPr eaLnBrk="1" latinLnBrk="0" hangingPunct="1"/>
            <a:fld id="{69E29E33-B620-47F9-BB04-8846C2A5AFCC}" type="slidenum">
              <a:rPr kumimoji="0" lang="en-US" smtClean="0">
                <a:solidFill>
                  <a:schemeClr val="bg2">
                    <a:lumMod val="40000"/>
                    <a:lumOff val="60000"/>
                  </a:schemeClr>
                </a:solidFill>
              </a:rPr>
              <a:pPr eaLnBrk="1" latinLnBrk="0" hangingPunct="1"/>
              <a:t>13</a:t>
            </a:fld>
            <a:endParaRPr kumimoji="0" lang="en-US" dirty="0">
              <a:solidFill>
                <a:schemeClr val="bg2">
                  <a:lumMod val="40000"/>
                  <a:lumOff val="60000"/>
                </a:schemeClr>
              </a:solidFill>
            </a:endParaRPr>
          </a:p>
        </p:txBody>
      </p:sp>
    </p:spTree>
    <p:extLst>
      <p:ext uri="{BB962C8B-B14F-4D97-AF65-F5344CB8AC3E}">
        <p14:creationId xmlns:p14="http://schemas.microsoft.com/office/powerpoint/2010/main" val="1152612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382000" cy="6858000"/>
          </a:xfrm>
          <a:solidFill>
            <a:schemeClr val="tx1"/>
          </a:solidFill>
        </p:spPr>
        <p:txBody>
          <a:bodyPr>
            <a:normAutofit fontScale="25000" lnSpcReduction="20000"/>
          </a:bodyPr>
          <a:lstStyle/>
          <a:p>
            <a:pPr marL="137160" indent="0">
              <a:buNone/>
            </a:pPr>
            <a:r>
              <a:rPr lang="en-US" sz="6400" b="1" dirty="0" smtClean="0">
                <a:solidFill>
                  <a:schemeClr val="bg1"/>
                </a:solidFill>
                <a:latin typeface="Arial" pitchFamily="34" charset="0"/>
                <a:cs typeface="Arial" pitchFamily="34" charset="0"/>
              </a:rPr>
              <a:t>Hi </a:t>
            </a:r>
            <a:r>
              <a:rPr lang="en-US" sz="6400" b="1" dirty="0">
                <a:solidFill>
                  <a:schemeClr val="bg1"/>
                </a:solidFill>
                <a:latin typeface="Arial" pitchFamily="34" charset="0"/>
                <a:cs typeface="Arial" pitchFamily="34" charset="0"/>
              </a:rPr>
              <a:t>Ray,</a:t>
            </a:r>
          </a:p>
          <a:p>
            <a:pPr marL="137160" indent="0">
              <a:buNone/>
            </a:pPr>
            <a:r>
              <a:rPr lang="en-US" sz="6400" b="1" dirty="0">
                <a:solidFill>
                  <a:schemeClr val="bg1"/>
                </a:solidFill>
                <a:latin typeface="Arial" pitchFamily="34" charset="0"/>
                <a:cs typeface="Arial" pitchFamily="34" charset="0"/>
              </a:rPr>
              <a:t>These are really ballpark estimates, since this is by no means an exact science. </a:t>
            </a:r>
          </a:p>
          <a:p>
            <a:pPr marL="137160" indent="0">
              <a:buNone/>
            </a:pPr>
            <a:endParaRPr lang="en-US" sz="6400" b="1" dirty="0">
              <a:solidFill>
                <a:schemeClr val="bg1"/>
              </a:solidFill>
              <a:latin typeface="Arial" pitchFamily="34" charset="0"/>
              <a:cs typeface="Arial" pitchFamily="34" charset="0"/>
            </a:endParaRPr>
          </a:p>
          <a:p>
            <a:pPr marL="137160" indent="0">
              <a:buNone/>
            </a:pPr>
            <a:r>
              <a:rPr lang="en-US" sz="6400" b="1" dirty="0">
                <a:solidFill>
                  <a:schemeClr val="bg1"/>
                </a:solidFill>
                <a:latin typeface="Arial" pitchFamily="34" charset="0"/>
                <a:cs typeface="Arial" pitchFamily="34" charset="0"/>
              </a:rPr>
              <a:t>We figure Upper Management saves about 3 hrs./week by being able to meet and discuss projects (in person, or intranet) with each other/elected officials/the public without leaving the office for a field meeting. If you figure an hourly rate of $65, that would save $10,140 a year ($65*3hrs*52wks). </a:t>
            </a:r>
          </a:p>
          <a:p>
            <a:pPr marL="137160" indent="0">
              <a:buNone/>
            </a:pPr>
            <a:endParaRPr lang="en-US" sz="6400" b="1" dirty="0">
              <a:solidFill>
                <a:schemeClr val="bg1"/>
              </a:solidFill>
              <a:latin typeface="Arial" pitchFamily="34" charset="0"/>
              <a:cs typeface="Arial" pitchFamily="34" charset="0"/>
            </a:endParaRPr>
          </a:p>
          <a:p>
            <a:pPr marL="137160" indent="0">
              <a:buNone/>
            </a:pPr>
            <a:r>
              <a:rPr lang="en-US" sz="6400" b="1" dirty="0">
                <a:solidFill>
                  <a:schemeClr val="bg1"/>
                </a:solidFill>
                <a:latin typeface="Arial" pitchFamily="34" charset="0"/>
                <a:cs typeface="Arial" pitchFamily="34" charset="0"/>
              </a:rPr>
              <a:t>We figure Traffic Technicians/Engineering Aides save 2 hrs./day by not having to drive all over the County to field check locations. Estimate that time at about $25/hour which would save $13,000 a </a:t>
            </a:r>
            <a:r>
              <a:rPr lang="en-US" sz="6400" b="1" dirty="0" smtClean="0">
                <a:solidFill>
                  <a:schemeClr val="bg1"/>
                </a:solidFill>
                <a:latin typeface="Arial" pitchFamily="34" charset="0"/>
                <a:cs typeface="Arial" pitchFamily="34" charset="0"/>
              </a:rPr>
              <a:t>year </a:t>
            </a:r>
            <a:r>
              <a:rPr lang="en-US" sz="6400" b="1" dirty="0">
                <a:solidFill>
                  <a:schemeClr val="bg1"/>
                </a:solidFill>
                <a:latin typeface="Arial" pitchFamily="34" charset="0"/>
                <a:cs typeface="Arial" pitchFamily="34" charset="0"/>
              </a:rPr>
              <a:t>($25*2hrs*5days*52wks) per person. Multiply that by 2 positions for $26,000/year.</a:t>
            </a:r>
          </a:p>
          <a:p>
            <a:pPr marL="137160" indent="0">
              <a:buNone/>
            </a:pPr>
            <a:endParaRPr lang="en-US" sz="6400" b="1" dirty="0">
              <a:solidFill>
                <a:schemeClr val="bg1"/>
              </a:solidFill>
              <a:latin typeface="Arial" pitchFamily="34" charset="0"/>
              <a:cs typeface="Arial" pitchFamily="34" charset="0"/>
            </a:endParaRPr>
          </a:p>
          <a:p>
            <a:pPr marL="137160" indent="0">
              <a:buNone/>
            </a:pPr>
            <a:r>
              <a:rPr lang="en-US" sz="6400" b="1" dirty="0">
                <a:solidFill>
                  <a:schemeClr val="bg1"/>
                </a:solidFill>
                <a:latin typeface="Arial" pitchFamily="34" charset="0"/>
                <a:cs typeface="Arial" pitchFamily="34" charset="0"/>
              </a:rPr>
              <a:t>We also save Laborer costs since we overlay work order data on aerial photos (i.e. traffic sign locations, etc.). This really speeds up field installations because they see exactly where the engineer wants the traffic control device, pavement markings, etc. placed. That estimate is 2 hrs./day at $20 which would </a:t>
            </a:r>
            <a:r>
              <a:rPr lang="en-US" sz="6400" b="1" dirty="0" smtClean="0">
                <a:solidFill>
                  <a:schemeClr val="bg1"/>
                </a:solidFill>
                <a:latin typeface="Arial" pitchFamily="34" charset="0"/>
                <a:cs typeface="Arial" pitchFamily="34" charset="0"/>
              </a:rPr>
              <a:t>save</a:t>
            </a:r>
          </a:p>
          <a:p>
            <a:pPr marL="137160" indent="0">
              <a:buNone/>
            </a:pPr>
            <a:r>
              <a:rPr lang="en-US" sz="6400" b="1" dirty="0" smtClean="0">
                <a:solidFill>
                  <a:schemeClr val="bg1"/>
                </a:solidFill>
                <a:latin typeface="Arial" pitchFamily="34" charset="0"/>
                <a:cs typeface="Arial" pitchFamily="34" charset="0"/>
              </a:rPr>
              <a:t> </a:t>
            </a:r>
            <a:r>
              <a:rPr lang="en-US" sz="6400" b="1" dirty="0">
                <a:solidFill>
                  <a:schemeClr val="bg1"/>
                </a:solidFill>
                <a:latin typeface="Arial" pitchFamily="34" charset="0"/>
                <a:cs typeface="Arial" pitchFamily="34" charset="0"/>
              </a:rPr>
              <a:t>$10,400 a year ($20*2hrs*5days*52wks).</a:t>
            </a:r>
          </a:p>
          <a:p>
            <a:pPr marL="137160" indent="0">
              <a:buNone/>
            </a:pPr>
            <a:endParaRPr lang="en-US" sz="6400" b="1" dirty="0">
              <a:solidFill>
                <a:schemeClr val="bg1"/>
              </a:solidFill>
              <a:latin typeface="Arial" pitchFamily="34" charset="0"/>
              <a:cs typeface="Arial" pitchFamily="34" charset="0"/>
            </a:endParaRPr>
          </a:p>
          <a:p>
            <a:pPr marL="137160" indent="0">
              <a:buNone/>
            </a:pPr>
            <a:r>
              <a:rPr lang="en-US" sz="6400" b="1" dirty="0">
                <a:solidFill>
                  <a:schemeClr val="bg1"/>
                </a:solidFill>
                <a:latin typeface="Arial" pitchFamily="34" charset="0"/>
                <a:cs typeface="Arial" pitchFamily="34" charset="0"/>
              </a:rPr>
              <a:t>We guesstimate we save 200 miles/day on vehicle travel. Call it 10 gallons * $3.50/gal * 249 work days = $8,715.</a:t>
            </a:r>
          </a:p>
          <a:p>
            <a:pPr marL="137160" indent="0">
              <a:buNone/>
            </a:pPr>
            <a:endParaRPr lang="en-US" sz="6400" b="1" dirty="0">
              <a:solidFill>
                <a:schemeClr val="bg1"/>
              </a:solidFill>
              <a:latin typeface="Arial" pitchFamily="34" charset="0"/>
              <a:cs typeface="Arial" pitchFamily="34" charset="0"/>
            </a:endParaRPr>
          </a:p>
          <a:p>
            <a:pPr marL="137160" indent="0">
              <a:buNone/>
            </a:pPr>
            <a:r>
              <a:rPr lang="en-US" sz="6400" b="1" dirty="0">
                <a:solidFill>
                  <a:schemeClr val="bg1"/>
                </a:solidFill>
                <a:latin typeface="Arial" pitchFamily="34" charset="0"/>
                <a:cs typeface="Arial" pitchFamily="34" charset="0"/>
              </a:rPr>
              <a:t>And lastly, although we didn’t calculate a number, we do save on ink/paper/toner because we view everything on the intranet, or print-screen to </a:t>
            </a:r>
            <a:r>
              <a:rPr lang="en-US" sz="6400" b="1" dirty="0" err="1">
                <a:solidFill>
                  <a:schemeClr val="bg1"/>
                </a:solidFill>
                <a:latin typeface="Arial" pitchFamily="34" charset="0"/>
                <a:cs typeface="Arial" pitchFamily="34" charset="0"/>
              </a:rPr>
              <a:t>pdf</a:t>
            </a:r>
            <a:r>
              <a:rPr lang="en-US" sz="6400" b="1" dirty="0">
                <a:solidFill>
                  <a:schemeClr val="bg1"/>
                </a:solidFill>
                <a:latin typeface="Arial" pitchFamily="34" charset="0"/>
                <a:cs typeface="Arial" pitchFamily="34" charset="0"/>
              </a:rPr>
              <a:t> or PowerPoint. No more plotter prints on Architectural D paper, just to have a discussion.</a:t>
            </a:r>
          </a:p>
          <a:p>
            <a:pPr marL="137160" indent="0">
              <a:buNone/>
            </a:pPr>
            <a:endParaRPr lang="en-US" sz="6400" b="1" dirty="0">
              <a:solidFill>
                <a:schemeClr val="bg1"/>
              </a:solidFill>
              <a:latin typeface="Arial" pitchFamily="34" charset="0"/>
              <a:cs typeface="Arial" pitchFamily="34" charset="0"/>
            </a:endParaRPr>
          </a:p>
          <a:p>
            <a:pPr marL="137160" indent="0">
              <a:buNone/>
            </a:pPr>
            <a:r>
              <a:rPr lang="en-US" sz="8000" b="1" dirty="0">
                <a:solidFill>
                  <a:schemeClr val="bg1"/>
                </a:solidFill>
                <a:latin typeface="Arial" pitchFamily="34" charset="0"/>
                <a:cs typeface="Arial" pitchFamily="34" charset="0"/>
              </a:rPr>
              <a:t>In all that saves about $55,255/year</a:t>
            </a:r>
            <a:r>
              <a:rPr lang="en-US" sz="6400" b="1" dirty="0" smtClean="0">
                <a:solidFill>
                  <a:schemeClr val="bg1"/>
                </a:solidFill>
                <a:latin typeface="Arial" pitchFamily="34" charset="0"/>
                <a:cs typeface="Arial" pitchFamily="34" charset="0"/>
              </a:rPr>
              <a:t>.</a:t>
            </a:r>
            <a:endParaRPr lang="en-US" sz="6400" b="1" dirty="0">
              <a:solidFill>
                <a:schemeClr val="bg1"/>
              </a:solidFill>
              <a:latin typeface="Arial" pitchFamily="34" charset="0"/>
              <a:cs typeface="Arial" pitchFamily="34" charset="0"/>
            </a:endParaRPr>
          </a:p>
          <a:p>
            <a:pPr marL="137160" indent="0">
              <a:buNone/>
            </a:pPr>
            <a:endParaRPr lang="en-US" sz="6400" b="1" dirty="0">
              <a:solidFill>
                <a:schemeClr val="bg1"/>
              </a:solidFill>
              <a:latin typeface="Arial" pitchFamily="34" charset="0"/>
              <a:cs typeface="Arial" pitchFamily="34" charset="0"/>
            </a:endParaRPr>
          </a:p>
          <a:p>
            <a:pPr marL="137160" indent="0">
              <a:buNone/>
            </a:pPr>
            <a:r>
              <a:rPr lang="en-US" sz="6400" b="1" dirty="0">
                <a:solidFill>
                  <a:schemeClr val="bg1"/>
                </a:solidFill>
                <a:latin typeface="Arial" pitchFamily="34" charset="0"/>
                <a:cs typeface="Arial" pitchFamily="34" charset="0"/>
              </a:rPr>
              <a:t>Hope this helps.</a:t>
            </a:r>
          </a:p>
          <a:p>
            <a:pPr marL="137160" indent="0">
              <a:buNone/>
            </a:pPr>
            <a:r>
              <a:rPr lang="en-US" sz="6400" b="1" dirty="0">
                <a:solidFill>
                  <a:schemeClr val="bg1"/>
                </a:solidFill>
                <a:latin typeface="Arial" pitchFamily="34" charset="0"/>
                <a:cs typeface="Arial" pitchFamily="34" charset="0"/>
              </a:rPr>
              <a:t>Laura</a:t>
            </a:r>
          </a:p>
          <a:p>
            <a:pPr marL="137160" indent="0">
              <a:buNone/>
            </a:pPr>
            <a:endParaRPr lang="en-US" b="1" dirty="0">
              <a:solidFill>
                <a:schemeClr val="bg1"/>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algn="ctr"/>
            <a:r>
              <a:rPr lang="en-US" dirty="0" smtClean="0">
                <a:solidFill>
                  <a:schemeClr val="bg1"/>
                </a:solidFill>
              </a:rPr>
              <a:t>New York State Orthoimagery ROI</a:t>
            </a:r>
            <a:endParaRPr lang="en-US" dirty="0">
              <a:solidFill>
                <a:schemeClr val="bg1"/>
              </a:solidFill>
            </a:endParaRPr>
          </a:p>
        </p:txBody>
      </p:sp>
      <p:sp>
        <p:nvSpPr>
          <p:cNvPr id="4" name="Slide Number Placeholder 3"/>
          <p:cNvSpPr>
            <a:spLocks noGrp="1"/>
          </p:cNvSpPr>
          <p:nvPr>
            <p:ph type="sldNum" sz="quarter" idx="12"/>
          </p:nvPr>
        </p:nvSpPr>
        <p:spPr/>
        <p:txBody>
          <a:bodyPr/>
          <a:lstStyle/>
          <a:p>
            <a:pPr eaLnBrk="1" latinLnBrk="0" hangingPunct="1"/>
            <a:fld id="{69E29E33-B620-47F9-BB04-8846C2A5AFCC}" type="slidenum">
              <a:rPr kumimoji="0" lang="en-US" smtClean="0">
                <a:solidFill>
                  <a:schemeClr val="bg1"/>
                </a:solidFill>
              </a:rPr>
              <a:pPr eaLnBrk="1" latinLnBrk="0" hangingPunct="1"/>
              <a:t>14</a:t>
            </a:fld>
            <a:endParaRPr kumimoji="0" lang="en-US" dirty="0">
              <a:solidFill>
                <a:schemeClr val="bg1"/>
              </a:solidFill>
            </a:endParaRPr>
          </a:p>
        </p:txBody>
      </p:sp>
      <p:sp>
        <p:nvSpPr>
          <p:cNvPr id="5" name="TextBox 4"/>
          <p:cNvSpPr txBox="1"/>
          <p:nvPr/>
        </p:nvSpPr>
        <p:spPr>
          <a:xfrm>
            <a:off x="1143000" y="1217790"/>
            <a:ext cx="5791200" cy="523220"/>
          </a:xfrm>
          <a:prstGeom prst="rect">
            <a:avLst/>
          </a:prstGeom>
          <a:solidFill>
            <a:schemeClr val="tx1"/>
          </a:solidFill>
        </p:spPr>
        <p:txBody>
          <a:bodyPr wrap="square" rtlCol="0">
            <a:spAutoFit/>
          </a:bodyPr>
          <a:lstStyle/>
          <a:p>
            <a:r>
              <a:rPr lang="en-US" sz="2800" b="1" dirty="0">
                <a:solidFill>
                  <a:schemeClr val="bg1"/>
                </a:solidFill>
                <a:latin typeface="Arial" pitchFamily="34" charset="0"/>
                <a:cs typeface="Arial" pitchFamily="34" charset="0"/>
              </a:rPr>
              <a:t>$10,140 a year ($</a:t>
            </a:r>
            <a:r>
              <a:rPr lang="en-US" sz="2800" b="1" dirty="0" smtClean="0">
                <a:solidFill>
                  <a:schemeClr val="bg1"/>
                </a:solidFill>
                <a:latin typeface="Arial" pitchFamily="34" charset="0"/>
                <a:cs typeface="Arial" pitchFamily="34" charset="0"/>
              </a:rPr>
              <a:t>65*3hrs*52wks)</a:t>
            </a:r>
            <a:endParaRPr lang="en-US" sz="2800" dirty="0"/>
          </a:p>
        </p:txBody>
      </p:sp>
      <p:sp>
        <p:nvSpPr>
          <p:cNvPr id="6" name="TextBox 5"/>
          <p:cNvSpPr txBox="1"/>
          <p:nvPr/>
        </p:nvSpPr>
        <p:spPr>
          <a:xfrm>
            <a:off x="865467" y="2096558"/>
            <a:ext cx="6803466" cy="523220"/>
          </a:xfrm>
          <a:prstGeom prst="rect">
            <a:avLst/>
          </a:prstGeom>
          <a:solidFill>
            <a:schemeClr val="tx1"/>
          </a:solidFill>
        </p:spPr>
        <p:txBody>
          <a:bodyPr wrap="none" rtlCol="0">
            <a:spAutoFit/>
          </a:bodyPr>
          <a:lstStyle/>
          <a:p>
            <a:r>
              <a:rPr lang="en-US" sz="2800" b="1" dirty="0" smtClean="0">
                <a:solidFill>
                  <a:schemeClr val="bg1"/>
                </a:solidFill>
                <a:latin typeface="Arial" pitchFamily="34" charset="0"/>
                <a:cs typeface="Arial" pitchFamily="34" charset="0"/>
              </a:rPr>
              <a:t>$13,000 a year ($25*2hrs*5days*52wks</a:t>
            </a:r>
            <a:r>
              <a:rPr lang="en-US" b="1" dirty="0" smtClean="0">
                <a:solidFill>
                  <a:schemeClr val="bg1"/>
                </a:solidFill>
                <a:latin typeface="Arial" pitchFamily="34" charset="0"/>
                <a:cs typeface="Arial" pitchFamily="34" charset="0"/>
              </a:rPr>
              <a:t>)</a:t>
            </a:r>
            <a:endParaRPr lang="en-US" dirty="0"/>
          </a:p>
        </p:txBody>
      </p:sp>
      <p:sp>
        <p:nvSpPr>
          <p:cNvPr id="7" name="TextBox 6"/>
          <p:cNvSpPr txBox="1"/>
          <p:nvPr/>
        </p:nvSpPr>
        <p:spPr>
          <a:xfrm>
            <a:off x="712364" y="3472190"/>
            <a:ext cx="6867586" cy="523220"/>
          </a:xfrm>
          <a:prstGeom prst="rect">
            <a:avLst/>
          </a:prstGeom>
          <a:solidFill>
            <a:schemeClr val="tx1"/>
          </a:solidFill>
        </p:spPr>
        <p:txBody>
          <a:bodyPr wrap="none" rtlCol="0">
            <a:spAutoFit/>
          </a:bodyPr>
          <a:lstStyle/>
          <a:p>
            <a:r>
              <a:rPr lang="en-US" sz="2800" b="1" dirty="0">
                <a:solidFill>
                  <a:schemeClr val="bg1"/>
                </a:solidFill>
                <a:latin typeface="Arial" pitchFamily="34" charset="0"/>
                <a:cs typeface="Arial" pitchFamily="34" charset="0"/>
              </a:rPr>
              <a:t>$10,400 a year ($20*2hrs*5days*52wks</a:t>
            </a:r>
            <a:r>
              <a:rPr lang="en-US" b="1" dirty="0">
                <a:solidFill>
                  <a:schemeClr val="bg1"/>
                </a:solidFill>
                <a:latin typeface="Arial" pitchFamily="34" charset="0"/>
                <a:cs typeface="Arial" pitchFamily="34" charset="0"/>
              </a:rPr>
              <a:t>).</a:t>
            </a:r>
            <a:endParaRPr lang="en-US" dirty="0"/>
          </a:p>
        </p:txBody>
      </p:sp>
      <p:sp>
        <p:nvSpPr>
          <p:cNvPr id="8" name="TextBox 7"/>
          <p:cNvSpPr txBox="1"/>
          <p:nvPr/>
        </p:nvSpPr>
        <p:spPr>
          <a:xfrm>
            <a:off x="660895" y="5533663"/>
            <a:ext cx="5238935" cy="769441"/>
          </a:xfrm>
          <a:prstGeom prst="rect">
            <a:avLst/>
          </a:prstGeom>
          <a:solidFill>
            <a:schemeClr val="tx1"/>
          </a:solidFill>
        </p:spPr>
        <p:txBody>
          <a:bodyPr wrap="none" rtlCol="0">
            <a:spAutoFit/>
          </a:bodyPr>
          <a:lstStyle/>
          <a:p>
            <a:r>
              <a:rPr lang="en-US" sz="4400" b="1" dirty="0">
                <a:solidFill>
                  <a:schemeClr val="bg1"/>
                </a:solidFill>
                <a:latin typeface="Arial" pitchFamily="34" charset="0"/>
                <a:cs typeface="Arial" pitchFamily="34" charset="0"/>
              </a:rPr>
              <a:t>about $55,255/year</a:t>
            </a:r>
            <a:endParaRPr lang="en-US" sz="4400" dirty="0"/>
          </a:p>
        </p:txBody>
      </p:sp>
    </p:spTree>
    <p:extLst>
      <p:ext uri="{BB962C8B-B14F-4D97-AF65-F5344CB8AC3E}">
        <p14:creationId xmlns:p14="http://schemas.microsoft.com/office/powerpoint/2010/main" val="258820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16"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par>
                          <p:cTn id="16" fill="hold">
                            <p:stCondLst>
                              <p:cond delay="3000"/>
                            </p:stCondLst>
                            <p:childTnLst>
                              <p:par>
                                <p:cTn id="17" presetID="53" presetClass="entr" presetSubtype="16" fill="hold" grpId="0" nodeType="afterEffect">
                                  <p:stCondLst>
                                    <p:cond delay="10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Effect transition="in" filter="fade">
                                      <p:cBhvr>
                                        <p:cTn id="21" dur="1000"/>
                                        <p:tgtEl>
                                          <p:spTgt spid="7"/>
                                        </p:tgtEl>
                                      </p:cBhvr>
                                    </p:animEffect>
                                  </p:childTnLst>
                                </p:cTn>
                              </p:par>
                            </p:childTnLst>
                          </p:cTn>
                        </p:par>
                        <p:par>
                          <p:cTn id="22" fill="hold">
                            <p:stCondLst>
                              <p:cond delay="5000"/>
                            </p:stCondLst>
                            <p:childTnLst>
                              <p:par>
                                <p:cTn id="23" presetID="53" presetClass="entr" presetSubtype="16" fill="hold" grpId="0" nodeType="afterEffect">
                                  <p:stCondLst>
                                    <p:cond delay="1000"/>
                                  </p:stCondLst>
                                  <p:childTnLst>
                                    <p:set>
                                      <p:cBhvr>
                                        <p:cTn id="24" dur="1" fill="hold">
                                          <p:stCondLst>
                                            <p:cond delay="0"/>
                                          </p:stCondLst>
                                        </p:cTn>
                                        <p:tgtEl>
                                          <p:spTgt spid="8"/>
                                        </p:tgtEl>
                                        <p:attrNameLst>
                                          <p:attrName>style.visibility</p:attrName>
                                        </p:attrNameLst>
                                      </p:cBhvr>
                                      <p:to>
                                        <p:strVal val="visible"/>
                                      </p:to>
                                    </p:set>
                                    <p:anim calcmode="lin" valueType="num">
                                      <p:cBhvr>
                                        <p:cTn id="25" dur="2000" fill="hold"/>
                                        <p:tgtEl>
                                          <p:spTgt spid="8"/>
                                        </p:tgtEl>
                                        <p:attrNameLst>
                                          <p:attrName>ppt_w</p:attrName>
                                        </p:attrNameLst>
                                      </p:cBhvr>
                                      <p:tavLst>
                                        <p:tav tm="0">
                                          <p:val>
                                            <p:fltVal val="0"/>
                                          </p:val>
                                        </p:tav>
                                        <p:tav tm="100000">
                                          <p:val>
                                            <p:strVal val="#ppt_w"/>
                                          </p:val>
                                        </p:tav>
                                      </p:tavLst>
                                    </p:anim>
                                    <p:anim calcmode="lin" valueType="num">
                                      <p:cBhvr>
                                        <p:cTn id="26" dur="2000" fill="hold"/>
                                        <p:tgtEl>
                                          <p:spTgt spid="8"/>
                                        </p:tgtEl>
                                        <p:attrNameLst>
                                          <p:attrName>ppt_h</p:attrName>
                                        </p:attrNameLst>
                                      </p:cBhvr>
                                      <p:tavLst>
                                        <p:tav tm="0">
                                          <p:val>
                                            <p:fltVal val="0"/>
                                          </p:val>
                                        </p:tav>
                                        <p:tav tm="100000">
                                          <p:val>
                                            <p:strVal val="#ppt_h"/>
                                          </p:val>
                                        </p:tav>
                                      </p:tavLst>
                                    </p:anim>
                                    <p:animEffect transition="in" filter="fade">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lgn="ctr"/>
            <a:r>
              <a:rPr lang="en-US" dirty="0" smtClean="0">
                <a:solidFill>
                  <a:schemeClr val="bg2">
                    <a:lumMod val="40000"/>
                    <a:lumOff val="60000"/>
                  </a:schemeClr>
                </a:solidFill>
              </a:rPr>
              <a:t>New York State Orthoimagery ROI</a:t>
            </a:r>
            <a:endParaRPr lang="en-US" dirty="0">
              <a:solidFill>
                <a:schemeClr val="bg2">
                  <a:lumMod val="40000"/>
                  <a:lumOff val="60000"/>
                </a:schemeClr>
              </a:solidFill>
            </a:endParaRPr>
          </a:p>
        </p:txBody>
      </p:sp>
      <p:sp>
        <p:nvSpPr>
          <p:cNvPr id="4" name="Slide Number Placeholder 3"/>
          <p:cNvSpPr>
            <a:spLocks noGrp="1"/>
          </p:cNvSpPr>
          <p:nvPr>
            <p:ph type="sldNum" sz="quarter" idx="12"/>
          </p:nvPr>
        </p:nvSpPr>
        <p:spPr/>
        <p:txBody>
          <a:bodyPr/>
          <a:lstStyle/>
          <a:p>
            <a:pPr eaLnBrk="1" latinLnBrk="0" hangingPunct="1"/>
            <a:fld id="{69E29E33-B620-47F9-BB04-8846C2A5AFCC}" type="slidenum">
              <a:rPr kumimoji="0" lang="en-US" smtClean="0">
                <a:solidFill>
                  <a:schemeClr val="bg2">
                    <a:lumMod val="40000"/>
                    <a:lumOff val="60000"/>
                  </a:schemeClr>
                </a:solidFill>
              </a:rPr>
              <a:pPr eaLnBrk="1" latinLnBrk="0" hangingPunct="1"/>
              <a:t>15</a:t>
            </a:fld>
            <a:endParaRPr kumimoji="0" lang="en-US" dirty="0">
              <a:solidFill>
                <a:schemeClr val="bg2">
                  <a:lumMod val="40000"/>
                  <a:lumOff val="60000"/>
                </a:schemeClr>
              </a:solidFill>
            </a:endParaRPr>
          </a:p>
        </p:txBody>
      </p:sp>
      <p:sp>
        <p:nvSpPr>
          <p:cNvPr id="5" name="Title 4"/>
          <p:cNvSpPr>
            <a:spLocks noGrp="1"/>
          </p:cNvSpPr>
          <p:nvPr>
            <p:ph type="title"/>
          </p:nvPr>
        </p:nvSpPr>
        <p:spPr>
          <a:xfrm>
            <a:off x="457200" y="704088"/>
            <a:ext cx="8229600" cy="972312"/>
          </a:xfrm>
        </p:spPr>
        <p:txBody>
          <a:bodyPr/>
          <a:lstStyle/>
          <a:p>
            <a:pPr algn="ctr"/>
            <a:r>
              <a:rPr lang="en-US" b="1" dirty="0" smtClean="0">
                <a:solidFill>
                  <a:schemeClr val="bg2">
                    <a:lumMod val="40000"/>
                    <a:lumOff val="60000"/>
                  </a:schemeClr>
                </a:solidFill>
              </a:rPr>
              <a:t>Public Sector Benefits</a:t>
            </a:r>
            <a:endParaRPr lang="en-US" b="1" dirty="0">
              <a:solidFill>
                <a:schemeClr val="bg2">
                  <a:lumMod val="40000"/>
                  <a:lumOff val="60000"/>
                </a:schemeClr>
              </a:solidFill>
            </a:endParaRPr>
          </a:p>
        </p:txBody>
      </p:sp>
      <p:sp>
        <p:nvSpPr>
          <p:cNvPr id="6" name="TextBox 5"/>
          <p:cNvSpPr txBox="1"/>
          <p:nvPr/>
        </p:nvSpPr>
        <p:spPr>
          <a:xfrm>
            <a:off x="212834" y="2057400"/>
            <a:ext cx="8610600" cy="3539430"/>
          </a:xfrm>
          <a:prstGeom prst="rect">
            <a:avLst/>
          </a:prstGeom>
          <a:noFill/>
        </p:spPr>
        <p:txBody>
          <a:bodyPr wrap="square" rtlCol="0">
            <a:spAutoFit/>
          </a:bodyPr>
          <a:lstStyle/>
          <a:p>
            <a:pPr marL="457200" indent="-457200">
              <a:lnSpc>
                <a:spcPct val="200000"/>
              </a:lnSpc>
              <a:buFont typeface="Arial" pitchFamily="34" charset="0"/>
              <a:buChar char="•"/>
            </a:pPr>
            <a:r>
              <a:rPr lang="en-US" sz="2800" b="1" dirty="0" smtClean="0">
                <a:solidFill>
                  <a:schemeClr val="bg2">
                    <a:lumMod val="40000"/>
                    <a:lumOff val="60000"/>
                  </a:schemeClr>
                </a:solidFill>
              </a:rPr>
              <a:t>15 Counties sampled plus NYC </a:t>
            </a:r>
            <a:r>
              <a:rPr lang="en-US" sz="2800" b="1" dirty="0">
                <a:solidFill>
                  <a:schemeClr val="bg2">
                    <a:lumMod val="40000"/>
                    <a:lumOff val="60000"/>
                  </a:schemeClr>
                </a:solidFill>
              </a:rPr>
              <a:t>- $</a:t>
            </a:r>
            <a:r>
              <a:rPr lang="en-US" sz="2800" b="1" dirty="0" smtClean="0">
                <a:solidFill>
                  <a:schemeClr val="bg2">
                    <a:lumMod val="40000"/>
                    <a:lumOff val="60000"/>
                  </a:schemeClr>
                </a:solidFill>
              </a:rPr>
              <a:t>24,731,386</a:t>
            </a:r>
          </a:p>
          <a:p>
            <a:pPr marL="457200" indent="-457200">
              <a:lnSpc>
                <a:spcPct val="200000"/>
              </a:lnSpc>
              <a:buFont typeface="Arial" pitchFamily="34" charset="0"/>
              <a:buChar char="•"/>
            </a:pPr>
            <a:r>
              <a:rPr lang="en-US" sz="2800" b="1" dirty="0" smtClean="0">
                <a:solidFill>
                  <a:schemeClr val="bg2">
                    <a:lumMod val="40000"/>
                    <a:lumOff val="60000"/>
                  </a:schemeClr>
                </a:solidFill>
              </a:rPr>
              <a:t>State Agencies sampled </a:t>
            </a:r>
            <a:r>
              <a:rPr lang="en-US" sz="2800" b="1" dirty="0">
                <a:solidFill>
                  <a:schemeClr val="bg2">
                    <a:lumMod val="40000"/>
                    <a:lumOff val="60000"/>
                  </a:schemeClr>
                </a:solidFill>
              </a:rPr>
              <a:t>- $</a:t>
            </a:r>
            <a:r>
              <a:rPr lang="en-US" sz="2800" b="1" dirty="0" smtClean="0">
                <a:solidFill>
                  <a:schemeClr val="bg2">
                    <a:lumMod val="40000"/>
                    <a:lumOff val="60000"/>
                  </a:schemeClr>
                </a:solidFill>
              </a:rPr>
              <a:t>17,781,289</a:t>
            </a:r>
          </a:p>
          <a:p>
            <a:pPr marL="457200" indent="-457200">
              <a:lnSpc>
                <a:spcPct val="200000"/>
              </a:lnSpc>
              <a:buFont typeface="Arial" pitchFamily="34" charset="0"/>
              <a:buChar char="•"/>
            </a:pPr>
            <a:r>
              <a:rPr lang="en-US" sz="2800" b="1" dirty="0" smtClean="0">
                <a:solidFill>
                  <a:schemeClr val="bg2">
                    <a:lumMod val="40000"/>
                    <a:lumOff val="60000"/>
                  </a:schemeClr>
                </a:solidFill>
              </a:rPr>
              <a:t>Estimates fairly accurate</a:t>
            </a:r>
          </a:p>
          <a:p>
            <a:pPr marL="457200" indent="-457200">
              <a:lnSpc>
                <a:spcPct val="200000"/>
              </a:lnSpc>
              <a:buFont typeface="Arial" pitchFamily="34" charset="0"/>
              <a:buChar char="•"/>
            </a:pPr>
            <a:endParaRPr lang="en-US" sz="2800" b="1" dirty="0">
              <a:solidFill>
                <a:schemeClr val="bg2">
                  <a:lumMod val="40000"/>
                  <a:lumOff val="60000"/>
                </a:schemeClr>
              </a:solidFill>
            </a:endParaRPr>
          </a:p>
        </p:txBody>
      </p:sp>
    </p:spTree>
    <p:extLst>
      <p:ext uri="{BB962C8B-B14F-4D97-AF65-F5344CB8AC3E}">
        <p14:creationId xmlns:p14="http://schemas.microsoft.com/office/powerpoint/2010/main" val="2891804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5"/>
          <p:cNvGraphicFramePr>
            <a:graphicFrameLocks/>
          </p:cNvGraphicFramePr>
          <p:nvPr>
            <p:extLst>
              <p:ext uri="{D42A27DB-BD31-4B8C-83A1-F6EECF244321}">
                <p14:modId xmlns:p14="http://schemas.microsoft.com/office/powerpoint/2010/main" val="3960226709"/>
              </p:ext>
            </p:extLst>
          </p:nvPr>
        </p:nvGraphicFramePr>
        <p:xfrm>
          <a:off x="685800" y="2057400"/>
          <a:ext cx="7848600" cy="3538051"/>
        </p:xfrm>
        <a:graphic>
          <a:graphicData uri="http://schemas.openxmlformats.org/drawingml/2006/table">
            <a:tbl>
              <a:tblPr firstRow="1" bandRow="1">
                <a:tableStyleId>{793D81CF-94F2-401A-BA57-92F5A7B2D0C5}</a:tableStyleId>
              </a:tblPr>
              <a:tblGrid>
                <a:gridCol w="3924300"/>
                <a:gridCol w="3924300"/>
              </a:tblGrid>
              <a:tr h="437525">
                <a:tc>
                  <a:txBody>
                    <a:bodyPr/>
                    <a:lstStyle/>
                    <a:p>
                      <a:r>
                        <a:rPr lang="en-US" sz="2400" dirty="0" smtClean="0"/>
                        <a:t>Agency/Sector</a:t>
                      </a:r>
                      <a:endParaRPr lang="en-US" sz="2400" dirty="0"/>
                    </a:p>
                  </a:txBody>
                  <a:tcPr/>
                </a:tc>
                <a:tc>
                  <a:txBody>
                    <a:bodyPr/>
                    <a:lstStyle/>
                    <a:p>
                      <a:r>
                        <a:rPr lang="en-US" sz="2400" dirty="0" smtClean="0"/>
                        <a:t>Value</a:t>
                      </a:r>
                      <a:endParaRPr lang="en-US" sz="2400" dirty="0"/>
                    </a:p>
                  </a:txBody>
                  <a:tcPr/>
                </a:tc>
              </a:tr>
              <a:tr h="453452">
                <a:tc>
                  <a:txBody>
                    <a:bodyPr/>
                    <a:lstStyle/>
                    <a:p>
                      <a:r>
                        <a:rPr lang="en-US" sz="2400" b="1" dirty="0" smtClean="0"/>
                        <a:t>NYSDOP</a:t>
                      </a:r>
                      <a:endParaRPr lang="en-US" sz="2400" b="1" dirty="0"/>
                    </a:p>
                  </a:txBody>
                  <a:tcPr/>
                </a:tc>
                <a:tc>
                  <a:txBody>
                    <a:bodyPr/>
                    <a:lstStyle/>
                    <a:p>
                      <a:r>
                        <a:rPr lang="en-US" sz="2400" b="1" dirty="0" smtClean="0">
                          <a:solidFill>
                            <a:srgbClr val="FF0000"/>
                          </a:solidFill>
                        </a:rPr>
                        <a:t>-$13,398,222</a:t>
                      </a:r>
                      <a:endParaRPr lang="en-US" sz="2400" b="1" dirty="0">
                        <a:solidFill>
                          <a:srgbClr val="FF0000"/>
                        </a:solidFill>
                      </a:endParaRPr>
                    </a:p>
                  </a:txBody>
                  <a:tcPr/>
                </a:tc>
              </a:tr>
              <a:tr h="581491">
                <a:tc>
                  <a:txBody>
                    <a:bodyPr/>
                    <a:lstStyle/>
                    <a:p>
                      <a:endParaRPr lang="en-US" sz="2400" dirty="0"/>
                    </a:p>
                  </a:txBody>
                  <a:tcPr/>
                </a:tc>
                <a:tc>
                  <a:txBody>
                    <a:bodyPr/>
                    <a:lstStyle/>
                    <a:p>
                      <a:endParaRPr lang="en-US" sz="2400" dirty="0"/>
                    </a:p>
                  </a:txBody>
                  <a:tcPr/>
                </a:tc>
              </a:tr>
              <a:tr h="609600">
                <a:tc>
                  <a:txBody>
                    <a:bodyPr/>
                    <a:lstStyle/>
                    <a:p>
                      <a:endParaRPr lang="en-US" sz="2400" dirty="0"/>
                    </a:p>
                  </a:txBody>
                  <a:tcPr/>
                </a:tc>
                <a:tc>
                  <a:txBody>
                    <a:bodyPr/>
                    <a:lstStyle/>
                    <a:p>
                      <a:endParaRPr lang="en-US" sz="2400" dirty="0"/>
                    </a:p>
                  </a:txBody>
                  <a:tcPr/>
                </a:tc>
              </a:tr>
              <a:tr h="453452">
                <a:tc>
                  <a:txBody>
                    <a:bodyPr/>
                    <a:lstStyle/>
                    <a:p>
                      <a:endParaRPr lang="en-US" sz="2400" dirty="0"/>
                    </a:p>
                  </a:txBody>
                  <a:tcPr/>
                </a:tc>
                <a:tc>
                  <a:txBody>
                    <a:bodyPr/>
                    <a:lstStyle/>
                    <a:p>
                      <a:endParaRPr lang="en-US" sz="2400" dirty="0"/>
                    </a:p>
                  </a:txBody>
                  <a:tcPr/>
                </a:tc>
              </a:tr>
              <a:tr h="457200">
                <a:tc>
                  <a:txBody>
                    <a:bodyPr/>
                    <a:lstStyle/>
                    <a:p>
                      <a:endParaRPr lang="en-US" sz="2400"/>
                    </a:p>
                  </a:txBody>
                  <a:tcPr/>
                </a:tc>
                <a:tc>
                  <a:txBody>
                    <a:bodyPr/>
                    <a:lstStyle/>
                    <a:p>
                      <a:endParaRPr lang="en-US" sz="2400" dirty="0"/>
                    </a:p>
                  </a:txBody>
                  <a:tcPr/>
                </a:tc>
              </a:tr>
              <a:tr h="518160">
                <a:tc>
                  <a:txBody>
                    <a:bodyPr/>
                    <a:lstStyle/>
                    <a:p>
                      <a:r>
                        <a:rPr lang="en-US" sz="2400" b="1" dirty="0" smtClean="0"/>
                        <a:t>NET VALUE</a:t>
                      </a:r>
                      <a:endParaRPr lang="en-US"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mn-lt"/>
                          <a:ea typeface="+mn-ea"/>
                          <a:cs typeface="+mn-cs"/>
                        </a:rPr>
                        <a:t>-$13,398,222</a:t>
                      </a:r>
                      <a:endParaRPr lang="en-US" sz="2400" dirty="0"/>
                    </a:p>
                  </a:txBody>
                  <a:tcPr/>
                </a:tc>
              </a:tr>
            </a:tbl>
          </a:graphicData>
        </a:graphic>
      </p:graphicFrame>
      <p:sp>
        <p:nvSpPr>
          <p:cNvPr id="2" name="Title 1"/>
          <p:cNvSpPr>
            <a:spLocks noGrp="1"/>
          </p:cNvSpPr>
          <p:nvPr>
            <p:ph type="title"/>
          </p:nvPr>
        </p:nvSpPr>
        <p:spPr/>
        <p:txBody>
          <a:bodyPr/>
          <a:lstStyle/>
          <a:p>
            <a:pPr algn="ctr"/>
            <a:r>
              <a:rPr lang="en-US" b="1" dirty="0" smtClean="0">
                <a:solidFill>
                  <a:schemeClr val="bg2">
                    <a:lumMod val="40000"/>
                    <a:lumOff val="60000"/>
                  </a:schemeClr>
                </a:solidFill>
              </a:rPr>
              <a:t>ROI Scorecard</a:t>
            </a:r>
            <a:endParaRPr lang="en-US" b="1" dirty="0">
              <a:solidFill>
                <a:schemeClr val="bg2">
                  <a:lumMod val="40000"/>
                  <a:lumOff val="60000"/>
                </a:schemeClr>
              </a:solidFill>
            </a:endParaRPr>
          </a:p>
        </p:txBody>
      </p:sp>
      <p:sp>
        <p:nvSpPr>
          <p:cNvPr id="4" name="Footer Placeholder 3"/>
          <p:cNvSpPr>
            <a:spLocks noGrp="1"/>
          </p:cNvSpPr>
          <p:nvPr>
            <p:ph type="ftr" sz="quarter" idx="11"/>
          </p:nvPr>
        </p:nvSpPr>
        <p:spPr>
          <a:xfrm>
            <a:off x="2971800" y="6324600"/>
            <a:ext cx="3352800" cy="365125"/>
          </a:xfrm>
        </p:spPr>
        <p:txBody>
          <a:bodyPr/>
          <a:lstStyle/>
          <a:p>
            <a:pPr algn="ctr"/>
            <a:r>
              <a:rPr lang="en-US" dirty="0" smtClean="0">
                <a:solidFill>
                  <a:srgbClr val="04617B">
                    <a:lumMod val="40000"/>
                    <a:lumOff val="60000"/>
                  </a:srgbClr>
                </a:solidFill>
              </a:rPr>
              <a:t>New York State Orthoimagery ROI</a:t>
            </a:r>
            <a:endParaRPr lang="en-US" dirty="0">
              <a:solidFill>
                <a:srgbClr val="04617B">
                  <a:lumMod val="40000"/>
                  <a:lumOff val="60000"/>
                </a:srgb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srgbClr val="04617B">
                    <a:lumMod val="40000"/>
                    <a:lumOff val="60000"/>
                  </a:srgbClr>
                </a:solidFill>
              </a:rPr>
              <a:pPr/>
              <a:t>16</a:t>
            </a:fld>
            <a:endParaRPr lang="en-US" dirty="0">
              <a:solidFill>
                <a:srgbClr val="04617B">
                  <a:lumMod val="40000"/>
                  <a:lumOff val="60000"/>
                </a:srgbClr>
              </a:solidFill>
            </a:endParaRPr>
          </a:p>
        </p:txBody>
      </p:sp>
      <p:graphicFrame>
        <p:nvGraphicFramePr>
          <p:cNvPr id="10" name="Content Placeholder 5"/>
          <p:cNvGraphicFramePr>
            <a:graphicFrameLocks/>
          </p:cNvGraphicFramePr>
          <p:nvPr>
            <p:extLst>
              <p:ext uri="{D42A27DB-BD31-4B8C-83A1-F6EECF244321}">
                <p14:modId xmlns:p14="http://schemas.microsoft.com/office/powerpoint/2010/main" val="1443089048"/>
              </p:ext>
            </p:extLst>
          </p:nvPr>
        </p:nvGraphicFramePr>
        <p:xfrm>
          <a:off x="685800" y="2057400"/>
          <a:ext cx="7848600" cy="3538051"/>
        </p:xfrm>
        <a:graphic>
          <a:graphicData uri="http://schemas.openxmlformats.org/drawingml/2006/table">
            <a:tbl>
              <a:tblPr firstRow="1" bandRow="1">
                <a:tableStyleId>{793D81CF-94F2-401A-BA57-92F5A7B2D0C5}</a:tableStyleId>
              </a:tblPr>
              <a:tblGrid>
                <a:gridCol w="3924300"/>
                <a:gridCol w="3924300"/>
              </a:tblGrid>
              <a:tr h="437525">
                <a:tc>
                  <a:txBody>
                    <a:bodyPr/>
                    <a:lstStyle/>
                    <a:p>
                      <a:r>
                        <a:rPr lang="en-US" sz="2400" dirty="0" smtClean="0"/>
                        <a:t>Agency/Sector</a:t>
                      </a:r>
                      <a:endParaRPr lang="en-US" sz="2400" dirty="0"/>
                    </a:p>
                  </a:txBody>
                  <a:tcPr/>
                </a:tc>
                <a:tc>
                  <a:txBody>
                    <a:bodyPr/>
                    <a:lstStyle/>
                    <a:p>
                      <a:r>
                        <a:rPr lang="en-US" sz="2400" dirty="0" smtClean="0"/>
                        <a:t>Value</a:t>
                      </a:r>
                      <a:endParaRPr lang="en-US" sz="2400" dirty="0"/>
                    </a:p>
                  </a:txBody>
                  <a:tcPr/>
                </a:tc>
              </a:tr>
              <a:tr h="453452">
                <a:tc>
                  <a:txBody>
                    <a:bodyPr/>
                    <a:lstStyle/>
                    <a:p>
                      <a:r>
                        <a:rPr lang="en-US" sz="2400" b="1" dirty="0" smtClean="0"/>
                        <a:t>NYSDOP</a:t>
                      </a:r>
                      <a:endParaRPr lang="en-US" sz="2400" b="1" dirty="0"/>
                    </a:p>
                  </a:txBody>
                  <a:tcPr/>
                </a:tc>
                <a:tc>
                  <a:txBody>
                    <a:bodyPr/>
                    <a:lstStyle/>
                    <a:p>
                      <a:r>
                        <a:rPr lang="en-US" sz="2400" b="1" dirty="0" smtClean="0">
                          <a:solidFill>
                            <a:srgbClr val="FF0000"/>
                          </a:solidFill>
                        </a:rPr>
                        <a:t>-$13,398,222</a:t>
                      </a:r>
                      <a:endParaRPr lang="en-US" sz="2400" b="1" dirty="0">
                        <a:solidFill>
                          <a:srgbClr val="FF0000"/>
                        </a:solidFill>
                      </a:endParaRPr>
                    </a:p>
                  </a:txBody>
                  <a:tcPr/>
                </a:tc>
              </a:tr>
              <a:tr h="581491">
                <a:tc>
                  <a:txBody>
                    <a:bodyPr/>
                    <a:lstStyle/>
                    <a:p>
                      <a:r>
                        <a:rPr lang="en-US" sz="2400" b="1" dirty="0" smtClean="0"/>
                        <a:t>15 Counties + NYC</a:t>
                      </a:r>
                      <a:endParaRPr lang="en-US" sz="2400" b="1" dirty="0"/>
                    </a:p>
                  </a:txBody>
                  <a:tcPr/>
                </a:tc>
                <a:tc>
                  <a:txBody>
                    <a:bodyPr/>
                    <a:lstStyle/>
                    <a:p>
                      <a:r>
                        <a:rPr lang="en-US" sz="2400" dirty="0" smtClean="0"/>
                        <a:t>$</a:t>
                      </a:r>
                      <a:r>
                        <a:rPr lang="en-US" sz="2400" b="1" dirty="0" smtClean="0"/>
                        <a:t>24,731,386</a:t>
                      </a:r>
                      <a:endParaRPr lang="en-US" sz="2400" b="1" dirty="0"/>
                    </a:p>
                  </a:txBody>
                  <a:tcPr/>
                </a:tc>
              </a:tr>
              <a:tr h="609600">
                <a:tc>
                  <a:txBody>
                    <a:bodyPr/>
                    <a:lstStyle/>
                    <a:p>
                      <a:endParaRPr lang="en-US" sz="2400" dirty="0"/>
                    </a:p>
                  </a:txBody>
                  <a:tcPr/>
                </a:tc>
                <a:tc>
                  <a:txBody>
                    <a:bodyPr/>
                    <a:lstStyle/>
                    <a:p>
                      <a:endParaRPr lang="en-US" sz="2400" dirty="0"/>
                    </a:p>
                  </a:txBody>
                  <a:tcPr/>
                </a:tc>
              </a:tr>
              <a:tr h="453452">
                <a:tc>
                  <a:txBody>
                    <a:bodyPr/>
                    <a:lstStyle/>
                    <a:p>
                      <a:endParaRPr lang="en-US" sz="2400" dirty="0"/>
                    </a:p>
                  </a:txBody>
                  <a:tcPr/>
                </a:tc>
                <a:tc>
                  <a:txBody>
                    <a:bodyPr/>
                    <a:lstStyle/>
                    <a:p>
                      <a:endParaRPr lang="en-US" sz="2400" dirty="0"/>
                    </a:p>
                  </a:txBody>
                  <a:tcPr/>
                </a:tc>
              </a:tr>
              <a:tr h="457200">
                <a:tc>
                  <a:txBody>
                    <a:bodyPr/>
                    <a:lstStyle/>
                    <a:p>
                      <a:endParaRPr lang="en-US" sz="2400"/>
                    </a:p>
                  </a:txBody>
                  <a:tcPr/>
                </a:tc>
                <a:tc>
                  <a:txBody>
                    <a:bodyPr/>
                    <a:lstStyle/>
                    <a:p>
                      <a:endParaRPr lang="en-US" sz="2400" dirty="0"/>
                    </a:p>
                  </a:txBody>
                  <a:tcPr/>
                </a:tc>
              </a:tr>
              <a:tr h="518160">
                <a:tc>
                  <a:txBody>
                    <a:bodyPr/>
                    <a:lstStyle/>
                    <a:p>
                      <a:r>
                        <a:rPr lang="en-US" sz="2400" b="1" dirty="0" smtClean="0"/>
                        <a:t>NET VALUE</a:t>
                      </a:r>
                      <a:endParaRPr lang="en-US"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uLnTx/>
                          <a:uFillTx/>
                          <a:latin typeface="+mn-lt"/>
                          <a:ea typeface="+mn-ea"/>
                          <a:cs typeface="+mn-cs"/>
                        </a:rPr>
                        <a:t>$11,3331,64</a:t>
                      </a:r>
                      <a:endParaRPr lang="en-US" sz="2400" dirty="0">
                        <a:solidFill>
                          <a:schemeClr val="bg1"/>
                        </a:solidFill>
                      </a:endParaRPr>
                    </a:p>
                  </a:txBody>
                  <a:tcPr/>
                </a:tc>
              </a:tr>
            </a:tbl>
          </a:graphicData>
        </a:graphic>
      </p:graphicFrame>
      <p:graphicFrame>
        <p:nvGraphicFramePr>
          <p:cNvPr id="8" name="Content Placeholder 5"/>
          <p:cNvGraphicFramePr>
            <a:graphicFrameLocks/>
          </p:cNvGraphicFramePr>
          <p:nvPr>
            <p:extLst>
              <p:ext uri="{D42A27DB-BD31-4B8C-83A1-F6EECF244321}">
                <p14:modId xmlns:p14="http://schemas.microsoft.com/office/powerpoint/2010/main" val="3754958612"/>
              </p:ext>
            </p:extLst>
          </p:nvPr>
        </p:nvGraphicFramePr>
        <p:xfrm>
          <a:off x="685800" y="2057400"/>
          <a:ext cx="7883526" cy="3518680"/>
        </p:xfrm>
        <a:graphic>
          <a:graphicData uri="http://schemas.openxmlformats.org/drawingml/2006/table">
            <a:tbl>
              <a:tblPr firstRow="1" bandRow="1">
                <a:tableStyleId>{793D81CF-94F2-401A-BA57-92F5A7B2D0C5}</a:tableStyleId>
              </a:tblPr>
              <a:tblGrid>
                <a:gridCol w="3941763"/>
                <a:gridCol w="3941763"/>
              </a:tblGrid>
              <a:tr h="458755">
                <a:tc>
                  <a:txBody>
                    <a:bodyPr/>
                    <a:lstStyle/>
                    <a:p>
                      <a:r>
                        <a:rPr lang="en-US" sz="2400" dirty="0" smtClean="0"/>
                        <a:t>Agency/Sector</a:t>
                      </a:r>
                      <a:endParaRPr lang="en-US" sz="2400" dirty="0"/>
                    </a:p>
                  </a:txBody>
                  <a:tcPr/>
                </a:tc>
                <a:tc>
                  <a:txBody>
                    <a:bodyPr/>
                    <a:lstStyle/>
                    <a:p>
                      <a:r>
                        <a:rPr lang="en-US" sz="2400" dirty="0" smtClean="0"/>
                        <a:t>Value</a:t>
                      </a:r>
                      <a:endParaRPr lang="en-US" sz="2400" dirty="0"/>
                    </a:p>
                  </a:txBody>
                  <a:tcPr/>
                </a:tc>
              </a:tr>
              <a:tr h="520545">
                <a:tc>
                  <a:txBody>
                    <a:bodyPr/>
                    <a:lstStyle/>
                    <a:p>
                      <a:r>
                        <a:rPr lang="en-US" sz="2400" b="1" dirty="0" smtClean="0"/>
                        <a:t>15 Counties + NYC</a:t>
                      </a:r>
                      <a:endParaRPr lang="en-US" sz="2400" b="1" dirty="0"/>
                    </a:p>
                  </a:txBody>
                  <a:tcPr/>
                </a:tc>
                <a:tc>
                  <a:txBody>
                    <a:bodyPr/>
                    <a:lstStyle/>
                    <a:p>
                      <a:r>
                        <a:rPr lang="en-US" sz="2400" dirty="0" smtClean="0"/>
                        <a:t>$</a:t>
                      </a:r>
                      <a:r>
                        <a:rPr lang="en-US" sz="2400" b="1" dirty="0" smtClean="0"/>
                        <a:t>24,731,386</a:t>
                      </a:r>
                      <a:endParaRPr lang="en-US" sz="2400" b="1" dirty="0"/>
                    </a:p>
                  </a:txBody>
                  <a:tcPr/>
                </a:tc>
              </a:tr>
              <a:tr h="520545">
                <a:tc>
                  <a:txBody>
                    <a:bodyPr/>
                    <a:lstStyle/>
                    <a:p>
                      <a:r>
                        <a:rPr lang="en-US" sz="2400" b="1" dirty="0" smtClean="0"/>
                        <a:t>9 State Agencies</a:t>
                      </a:r>
                      <a:endParaRPr lang="en-US" sz="2400" b="1" dirty="0"/>
                    </a:p>
                  </a:txBody>
                  <a:tcPr/>
                </a:tc>
                <a:tc>
                  <a:txBody>
                    <a:bodyPr/>
                    <a:lstStyle/>
                    <a:p>
                      <a:r>
                        <a:rPr lang="en-US" sz="2400" b="1" dirty="0" smtClean="0"/>
                        <a:t>$17,781,289</a:t>
                      </a:r>
                      <a:endParaRPr lang="en-US" sz="2400" b="1" dirty="0"/>
                    </a:p>
                  </a:txBody>
                  <a:tcPr/>
                </a:tc>
              </a:tr>
              <a:tr h="520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Total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$42,512,675</a:t>
                      </a:r>
                    </a:p>
                  </a:txBody>
                  <a:tcPr/>
                </a:tc>
              </a:tr>
              <a:tr h="520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NYSDOP cost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-$13,398,222</a:t>
                      </a:r>
                    </a:p>
                  </a:txBody>
                  <a:tcPr/>
                </a:tc>
              </a:tr>
              <a:tr h="520545">
                <a:tc>
                  <a:txBody>
                    <a:bodyPr/>
                    <a:lstStyle/>
                    <a:p>
                      <a:r>
                        <a:rPr lang="en-US" sz="2400" b="1" dirty="0" smtClean="0"/>
                        <a:t>Return</a:t>
                      </a:r>
                      <a:endParaRPr lang="en-US" sz="2400" b="1" dirty="0"/>
                    </a:p>
                  </a:txBody>
                  <a:tcPr/>
                </a:tc>
                <a:tc>
                  <a:txBody>
                    <a:bodyPr/>
                    <a:lstStyle/>
                    <a:p>
                      <a:r>
                        <a:rPr lang="en-US" sz="2400" b="1" dirty="0" smtClean="0"/>
                        <a:t>317%</a:t>
                      </a:r>
                      <a:endParaRPr lang="en-US" sz="2400" b="1" dirty="0"/>
                    </a:p>
                  </a:txBody>
                  <a:tcPr/>
                </a:tc>
              </a:tr>
              <a:tr h="447483">
                <a:tc>
                  <a:txBody>
                    <a:bodyPr/>
                    <a:lstStyle/>
                    <a:p>
                      <a:r>
                        <a:rPr lang="en-US" sz="2400" b="1" dirty="0" smtClean="0"/>
                        <a:t>Net Value</a:t>
                      </a:r>
                      <a:endParaRPr lang="en-US"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uLnTx/>
                          <a:uFillTx/>
                          <a:latin typeface="+mn-lt"/>
                          <a:ea typeface="+mn-ea"/>
                          <a:cs typeface="+mn-cs"/>
                        </a:rPr>
                        <a:t>$29,114,453</a:t>
                      </a:r>
                      <a:endParaRPr lang="en-US" sz="2400" dirty="0"/>
                    </a:p>
                  </a:txBody>
                  <a:tcPr/>
                </a:tc>
              </a:tr>
            </a:tbl>
          </a:graphicData>
        </a:graphic>
      </p:graphicFrame>
      <p:sp>
        <p:nvSpPr>
          <p:cNvPr id="3" name="TextBox 2"/>
          <p:cNvSpPr txBox="1"/>
          <p:nvPr/>
        </p:nvSpPr>
        <p:spPr>
          <a:xfrm>
            <a:off x="3962400" y="4038600"/>
            <a:ext cx="2808782" cy="1323439"/>
          </a:xfrm>
          <a:prstGeom prst="rect">
            <a:avLst/>
          </a:prstGeom>
          <a:solidFill>
            <a:schemeClr val="tx1"/>
          </a:solidFill>
        </p:spPr>
        <p:txBody>
          <a:bodyPr wrap="none" rtlCol="0">
            <a:spAutoFit/>
          </a:bodyPr>
          <a:lstStyle/>
          <a:p>
            <a:r>
              <a:rPr lang="en-US" sz="8000" b="1" dirty="0">
                <a:solidFill>
                  <a:schemeClr val="bg1"/>
                </a:solidFill>
              </a:rPr>
              <a:t>317</a:t>
            </a:r>
            <a:r>
              <a:rPr lang="en-US" sz="8000" b="1" dirty="0" smtClean="0">
                <a:solidFill>
                  <a:schemeClr val="bg1"/>
                </a:solidFill>
              </a:rPr>
              <a:t>%</a:t>
            </a:r>
            <a:endParaRPr lang="en-US" sz="8000" b="1" dirty="0">
              <a:solidFill>
                <a:schemeClr val="bg1"/>
              </a:solidFill>
            </a:endParaRPr>
          </a:p>
        </p:txBody>
      </p:sp>
    </p:spTree>
    <p:extLst>
      <p:ext uri="{BB962C8B-B14F-4D97-AF65-F5344CB8AC3E}">
        <p14:creationId xmlns:p14="http://schemas.microsoft.com/office/powerpoint/2010/main" val="13303175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896112"/>
          </a:xfrm>
        </p:spPr>
        <p:txBody>
          <a:bodyPr/>
          <a:lstStyle/>
          <a:p>
            <a:pPr algn="ctr"/>
            <a:r>
              <a:rPr lang="en-US" b="1" dirty="0" smtClean="0">
                <a:solidFill>
                  <a:schemeClr val="bg2">
                    <a:lumMod val="40000"/>
                    <a:lumOff val="60000"/>
                  </a:schemeClr>
                </a:solidFill>
              </a:rPr>
              <a:t>Extrapolation for Counties</a:t>
            </a:r>
            <a:endParaRPr lang="en-US" b="1" dirty="0">
              <a:solidFill>
                <a:schemeClr val="bg2">
                  <a:lumMod val="40000"/>
                  <a:lumOff val="60000"/>
                </a:schemeClr>
              </a:solidFill>
            </a:endParaRPr>
          </a:p>
        </p:txBody>
      </p:sp>
      <p:pic>
        <p:nvPicPr>
          <p:cNvPr id="14341" name="Picture 5" descr="T:\GIS\Orthos\Ortho_Mgmt\ROI\presentation\samp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689"/>
            <a:ext cx="9144000" cy="702065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3048000" y="6400800"/>
            <a:ext cx="3352800" cy="365125"/>
          </a:xfrm>
        </p:spPr>
        <p:txBody>
          <a:bodyPr/>
          <a:lstStyle/>
          <a:p>
            <a:pPr algn="ctr"/>
            <a:r>
              <a:rPr lang="en-US" dirty="0" smtClean="0">
                <a:solidFill>
                  <a:schemeClr val="bg2">
                    <a:lumMod val="40000"/>
                    <a:lumOff val="60000"/>
                  </a:schemeClr>
                </a:solidFill>
              </a:rPr>
              <a:t>New York State Orthoimagery ROI</a:t>
            </a:r>
            <a:endParaRPr lang="en-US" dirty="0">
              <a:solidFill>
                <a:schemeClr val="bg2">
                  <a:lumMod val="40000"/>
                  <a:lumOff val="60000"/>
                </a:schemeClr>
              </a:solidFill>
            </a:endParaRPr>
          </a:p>
        </p:txBody>
      </p:sp>
      <p:sp>
        <p:nvSpPr>
          <p:cNvPr id="5" name="Slide Number Placeholder 4"/>
          <p:cNvSpPr>
            <a:spLocks noGrp="1"/>
          </p:cNvSpPr>
          <p:nvPr>
            <p:ph type="sldNum" sz="quarter" idx="12"/>
          </p:nvPr>
        </p:nvSpPr>
        <p:spPr>
          <a:xfrm>
            <a:off x="7924800" y="6477000"/>
            <a:ext cx="838200" cy="304800"/>
          </a:xfrm>
        </p:spPr>
        <p:txBody>
          <a:bodyPr/>
          <a:lstStyle/>
          <a:p>
            <a:pPr eaLnBrk="1" latinLnBrk="0" hangingPunct="1"/>
            <a:fld id="{69E29E33-B620-47F9-BB04-8846C2A5AFCC}" type="slidenum">
              <a:rPr kumimoji="0" lang="en-US" smtClean="0">
                <a:solidFill>
                  <a:schemeClr val="bg2">
                    <a:lumMod val="40000"/>
                    <a:lumOff val="60000"/>
                  </a:schemeClr>
                </a:solidFill>
              </a:rPr>
              <a:pPr eaLnBrk="1" latinLnBrk="0" hangingPunct="1"/>
              <a:t>17</a:t>
            </a:fld>
            <a:endParaRPr kumimoji="0" lang="en-US" dirty="0">
              <a:solidFill>
                <a:schemeClr val="bg2">
                  <a:lumMod val="40000"/>
                  <a:lumOff val="60000"/>
                </a:schemeClr>
              </a:solidFill>
            </a:endParaRPr>
          </a:p>
        </p:txBody>
      </p:sp>
      <p:pic>
        <p:nvPicPr>
          <p:cNvPr id="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8717644" cy="3415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01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20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2">
                    <a:lumMod val="40000"/>
                    <a:lumOff val="60000"/>
                  </a:schemeClr>
                </a:solidFill>
              </a:rPr>
              <a:t>ROI Scorecard</a:t>
            </a:r>
            <a:endParaRPr lang="en-US" b="1" dirty="0">
              <a:solidFill>
                <a:schemeClr val="bg2">
                  <a:lumMod val="40000"/>
                  <a:lumOff val="60000"/>
                </a:schemeClr>
              </a:solidFill>
            </a:endParaRPr>
          </a:p>
        </p:txBody>
      </p:sp>
      <p:sp>
        <p:nvSpPr>
          <p:cNvPr id="4" name="Footer Placeholder 3"/>
          <p:cNvSpPr>
            <a:spLocks noGrp="1"/>
          </p:cNvSpPr>
          <p:nvPr>
            <p:ph type="ftr" sz="quarter" idx="11"/>
          </p:nvPr>
        </p:nvSpPr>
        <p:spPr>
          <a:xfrm>
            <a:off x="2971800" y="6324600"/>
            <a:ext cx="3352800" cy="365125"/>
          </a:xfrm>
        </p:spPr>
        <p:txBody>
          <a:bodyPr/>
          <a:lstStyle/>
          <a:p>
            <a:pPr algn="ctr"/>
            <a:r>
              <a:rPr lang="en-US" dirty="0" smtClean="0">
                <a:solidFill>
                  <a:srgbClr val="04617B">
                    <a:lumMod val="40000"/>
                    <a:lumOff val="60000"/>
                  </a:srgbClr>
                </a:solidFill>
              </a:rPr>
              <a:t>New York State Orthoimagery ROI</a:t>
            </a:r>
            <a:endParaRPr lang="en-US" dirty="0">
              <a:solidFill>
                <a:srgbClr val="04617B">
                  <a:lumMod val="40000"/>
                  <a:lumOff val="60000"/>
                </a:srgb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srgbClr val="04617B">
                    <a:lumMod val="40000"/>
                    <a:lumOff val="60000"/>
                  </a:srgbClr>
                </a:solidFill>
              </a:rPr>
              <a:pPr/>
              <a:t>18</a:t>
            </a:fld>
            <a:endParaRPr lang="en-US" dirty="0">
              <a:solidFill>
                <a:srgbClr val="04617B">
                  <a:lumMod val="40000"/>
                  <a:lumOff val="60000"/>
                </a:srgbClr>
              </a:solidFill>
            </a:endParaRPr>
          </a:p>
        </p:txBody>
      </p:sp>
      <p:graphicFrame>
        <p:nvGraphicFramePr>
          <p:cNvPr id="7" name="Content Placeholder 5"/>
          <p:cNvGraphicFramePr>
            <a:graphicFrameLocks/>
          </p:cNvGraphicFramePr>
          <p:nvPr>
            <p:extLst>
              <p:ext uri="{D42A27DB-BD31-4B8C-83A1-F6EECF244321}">
                <p14:modId xmlns:p14="http://schemas.microsoft.com/office/powerpoint/2010/main" val="1411662288"/>
              </p:ext>
            </p:extLst>
          </p:nvPr>
        </p:nvGraphicFramePr>
        <p:xfrm>
          <a:off x="609600" y="1981200"/>
          <a:ext cx="7883526" cy="4039225"/>
        </p:xfrm>
        <a:graphic>
          <a:graphicData uri="http://schemas.openxmlformats.org/drawingml/2006/table">
            <a:tbl>
              <a:tblPr firstRow="1" bandRow="1">
                <a:tableStyleId>{793D81CF-94F2-401A-BA57-92F5A7B2D0C5}</a:tableStyleId>
              </a:tblPr>
              <a:tblGrid>
                <a:gridCol w="3941763"/>
                <a:gridCol w="3941763"/>
              </a:tblGrid>
              <a:tr h="458755">
                <a:tc>
                  <a:txBody>
                    <a:bodyPr/>
                    <a:lstStyle/>
                    <a:p>
                      <a:r>
                        <a:rPr lang="en-US" sz="2400" dirty="0" smtClean="0"/>
                        <a:t>Agency/Sector</a:t>
                      </a:r>
                      <a:endParaRPr lang="en-US" sz="2400" dirty="0"/>
                    </a:p>
                  </a:txBody>
                  <a:tcPr/>
                </a:tc>
                <a:tc>
                  <a:txBody>
                    <a:bodyPr/>
                    <a:lstStyle/>
                    <a:p>
                      <a:r>
                        <a:rPr lang="en-US" sz="2400" dirty="0" smtClean="0"/>
                        <a:t>Value</a:t>
                      </a:r>
                      <a:endParaRPr lang="en-US" sz="2400" dirty="0"/>
                    </a:p>
                  </a:txBody>
                  <a:tcPr/>
                </a:tc>
              </a:tr>
              <a:tr h="520545">
                <a:tc>
                  <a:txBody>
                    <a:bodyPr/>
                    <a:lstStyle/>
                    <a:p>
                      <a:r>
                        <a:rPr lang="en-US" sz="2400" b="1" dirty="0" smtClean="0"/>
                        <a:t>15 Counties + NYC</a:t>
                      </a:r>
                      <a:endParaRPr lang="en-US" sz="2400" b="1" dirty="0"/>
                    </a:p>
                  </a:txBody>
                  <a:tcPr/>
                </a:tc>
                <a:tc>
                  <a:txBody>
                    <a:bodyPr/>
                    <a:lstStyle/>
                    <a:p>
                      <a:r>
                        <a:rPr lang="en-US" sz="2400" b="1" dirty="0" smtClean="0"/>
                        <a:t>$24,731,386</a:t>
                      </a:r>
                      <a:endParaRPr lang="en-US" sz="2400" b="1" dirty="0"/>
                    </a:p>
                  </a:txBody>
                  <a:tcPr/>
                </a:tc>
              </a:tr>
              <a:tr h="520545">
                <a:tc>
                  <a:txBody>
                    <a:bodyPr/>
                    <a:lstStyle/>
                    <a:p>
                      <a:r>
                        <a:rPr lang="en-US" sz="2400" b="1" dirty="0" smtClean="0"/>
                        <a:t>9 State Agencies</a:t>
                      </a:r>
                      <a:endParaRPr lang="en-US" sz="2400" b="1" dirty="0"/>
                    </a:p>
                  </a:txBody>
                  <a:tcPr/>
                </a:tc>
                <a:tc>
                  <a:txBody>
                    <a:bodyPr/>
                    <a:lstStyle/>
                    <a:p>
                      <a:r>
                        <a:rPr lang="en-US" sz="2400" b="1" dirty="0" smtClean="0"/>
                        <a:t>$17,781,289</a:t>
                      </a:r>
                      <a:endParaRPr lang="en-US" sz="2400" b="1" dirty="0"/>
                    </a:p>
                  </a:txBody>
                  <a:tcPr/>
                </a:tc>
              </a:tr>
              <a:tr h="520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35 Counties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$23,750,000</a:t>
                      </a:r>
                    </a:p>
                  </a:txBody>
                  <a:tcPr/>
                </a:tc>
              </a:tr>
              <a:tr h="520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Total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$66,262,675</a:t>
                      </a:r>
                    </a:p>
                  </a:txBody>
                  <a:tcPr/>
                </a:tc>
              </a:tr>
              <a:tr h="520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NYSDOP cost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-$13,398,222</a:t>
                      </a:r>
                    </a:p>
                  </a:txBody>
                  <a:tcPr/>
                </a:tc>
              </a:tr>
              <a:tr h="520545">
                <a:tc>
                  <a:txBody>
                    <a:bodyPr/>
                    <a:lstStyle/>
                    <a:p>
                      <a:r>
                        <a:rPr lang="en-US" sz="2400" b="1" dirty="0" smtClean="0"/>
                        <a:t>Return</a:t>
                      </a:r>
                      <a:endParaRPr lang="en-US" sz="2400" b="1" dirty="0"/>
                    </a:p>
                  </a:txBody>
                  <a:tcPr/>
                </a:tc>
                <a:tc>
                  <a:txBody>
                    <a:bodyPr/>
                    <a:lstStyle/>
                    <a:p>
                      <a:r>
                        <a:rPr lang="en-US" sz="2400" b="1" dirty="0" smtClean="0"/>
                        <a:t>494%</a:t>
                      </a:r>
                      <a:endParaRPr lang="en-US" sz="2400" b="1" dirty="0"/>
                    </a:p>
                  </a:txBody>
                  <a:tcPr/>
                </a:tc>
              </a:tr>
              <a:tr h="447483">
                <a:tc>
                  <a:txBody>
                    <a:bodyPr/>
                    <a:lstStyle/>
                    <a:p>
                      <a:r>
                        <a:rPr lang="en-US" sz="2400" b="1" dirty="0" smtClean="0"/>
                        <a:t>Net Value</a:t>
                      </a:r>
                      <a:endParaRPr lang="en-US"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uLnTx/>
                          <a:uFillTx/>
                          <a:latin typeface="+mn-lt"/>
                          <a:ea typeface="+mn-ea"/>
                          <a:cs typeface="+mn-cs"/>
                        </a:rPr>
                        <a:t>$52,864,453</a:t>
                      </a:r>
                      <a:endParaRPr lang="en-US" sz="2400" dirty="0"/>
                    </a:p>
                  </a:txBody>
                  <a:tcPr/>
                </a:tc>
              </a:tr>
            </a:tbl>
          </a:graphicData>
        </a:graphic>
      </p:graphicFrame>
      <p:sp>
        <p:nvSpPr>
          <p:cNvPr id="6" name="TextBox 5"/>
          <p:cNvSpPr txBox="1"/>
          <p:nvPr/>
        </p:nvSpPr>
        <p:spPr>
          <a:xfrm>
            <a:off x="4114800" y="4697186"/>
            <a:ext cx="2153154" cy="1015663"/>
          </a:xfrm>
          <a:prstGeom prst="rect">
            <a:avLst/>
          </a:prstGeom>
          <a:solidFill>
            <a:schemeClr val="tx1"/>
          </a:solidFill>
        </p:spPr>
        <p:txBody>
          <a:bodyPr wrap="none" rtlCol="0">
            <a:spAutoFit/>
          </a:bodyPr>
          <a:lstStyle/>
          <a:p>
            <a:r>
              <a:rPr lang="en-US" sz="6000" b="1" dirty="0">
                <a:solidFill>
                  <a:schemeClr val="bg1"/>
                </a:solidFill>
              </a:rPr>
              <a:t>494</a:t>
            </a:r>
            <a:r>
              <a:rPr lang="en-US" sz="6000" b="1" dirty="0" smtClean="0">
                <a:solidFill>
                  <a:schemeClr val="bg1"/>
                </a:solidFill>
              </a:rPr>
              <a:t>%</a:t>
            </a:r>
            <a:endParaRPr lang="en-US" sz="6000" b="1" dirty="0">
              <a:solidFill>
                <a:schemeClr val="bg1"/>
              </a:solidFill>
            </a:endParaRPr>
          </a:p>
        </p:txBody>
      </p:sp>
    </p:spTree>
    <p:extLst>
      <p:ext uri="{BB962C8B-B14F-4D97-AF65-F5344CB8AC3E}">
        <p14:creationId xmlns:p14="http://schemas.microsoft.com/office/powerpoint/2010/main" val="27740717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32" y="228600"/>
            <a:ext cx="8229600" cy="1143000"/>
          </a:xfrm>
        </p:spPr>
        <p:txBody>
          <a:bodyPr/>
          <a:lstStyle/>
          <a:p>
            <a:pPr algn="ctr"/>
            <a:r>
              <a:rPr lang="en-US" b="1" dirty="0" smtClean="0">
                <a:solidFill>
                  <a:schemeClr val="bg2">
                    <a:lumMod val="40000"/>
                    <a:lumOff val="60000"/>
                  </a:schemeClr>
                </a:solidFill>
              </a:rPr>
              <a:t>Private Sector Benefits</a:t>
            </a:r>
            <a:endParaRPr lang="en-US" b="1" dirty="0">
              <a:solidFill>
                <a:schemeClr val="bg2">
                  <a:lumMod val="40000"/>
                  <a:lumOff val="60000"/>
                </a:schemeClr>
              </a:solidFill>
            </a:endParaRPr>
          </a:p>
        </p:txBody>
      </p:sp>
      <p:sp>
        <p:nvSpPr>
          <p:cNvPr id="3" name="Footer Placeholder 2"/>
          <p:cNvSpPr>
            <a:spLocks noGrp="1"/>
          </p:cNvSpPr>
          <p:nvPr>
            <p:ph type="ftr" sz="quarter" idx="11"/>
          </p:nvPr>
        </p:nvSpPr>
        <p:spPr/>
        <p:txBody>
          <a:bodyPr/>
          <a:lstStyle/>
          <a:p>
            <a:pPr algn="ctr"/>
            <a:r>
              <a:rPr lang="en-US" dirty="0" smtClean="0">
                <a:solidFill>
                  <a:schemeClr val="bg2">
                    <a:lumMod val="40000"/>
                    <a:lumOff val="60000"/>
                  </a:schemeClr>
                </a:solidFill>
              </a:rPr>
              <a:t>New York State Orthoimagery ROI</a:t>
            </a:r>
            <a:endParaRPr lang="en-US" dirty="0">
              <a:solidFill>
                <a:schemeClr val="bg2">
                  <a:lumMod val="40000"/>
                  <a:lumOff val="60000"/>
                </a:schemeClr>
              </a:solidFill>
            </a:endParaRPr>
          </a:p>
        </p:txBody>
      </p:sp>
      <p:sp>
        <p:nvSpPr>
          <p:cNvPr id="4" name="Slide Number Placeholder 3"/>
          <p:cNvSpPr>
            <a:spLocks noGrp="1"/>
          </p:cNvSpPr>
          <p:nvPr>
            <p:ph type="sldNum" sz="quarter" idx="12"/>
          </p:nvPr>
        </p:nvSpPr>
        <p:spPr/>
        <p:txBody>
          <a:bodyPr/>
          <a:lstStyle/>
          <a:p>
            <a:pPr eaLnBrk="1" latinLnBrk="0" hangingPunct="1"/>
            <a:fld id="{69E29E33-B620-47F9-BB04-8846C2A5AFCC}" type="slidenum">
              <a:rPr kumimoji="0" lang="en-US" smtClean="0">
                <a:solidFill>
                  <a:schemeClr val="bg2">
                    <a:lumMod val="40000"/>
                    <a:lumOff val="60000"/>
                  </a:schemeClr>
                </a:solidFill>
              </a:rPr>
              <a:pPr eaLnBrk="1" latinLnBrk="0" hangingPunct="1"/>
              <a:t>19</a:t>
            </a:fld>
            <a:endParaRPr kumimoji="0" lang="en-US" dirty="0">
              <a:solidFill>
                <a:schemeClr val="bg2">
                  <a:lumMod val="40000"/>
                  <a:lumOff val="60000"/>
                </a:schemeClr>
              </a:solidFill>
            </a:endParaRPr>
          </a:p>
        </p:txBody>
      </p:sp>
      <p:sp>
        <p:nvSpPr>
          <p:cNvPr id="5" name="TextBox 4"/>
          <p:cNvSpPr txBox="1"/>
          <p:nvPr/>
        </p:nvSpPr>
        <p:spPr>
          <a:xfrm>
            <a:off x="441960" y="1524000"/>
            <a:ext cx="8195332" cy="3970318"/>
          </a:xfrm>
          <a:prstGeom prst="rect">
            <a:avLst/>
          </a:prstGeom>
          <a:noFill/>
        </p:spPr>
        <p:txBody>
          <a:bodyPr wrap="square" rtlCol="0">
            <a:spAutoFit/>
          </a:bodyPr>
          <a:lstStyle/>
          <a:p>
            <a:pPr marL="285750" indent="-285750">
              <a:lnSpc>
                <a:spcPct val="150000"/>
              </a:lnSpc>
              <a:buFont typeface="Arial" pitchFamily="34" charset="0"/>
              <a:buChar char="•"/>
            </a:pPr>
            <a:r>
              <a:rPr lang="en-US" sz="2800" b="1" dirty="0" smtClean="0">
                <a:solidFill>
                  <a:schemeClr val="bg2">
                    <a:lumMod val="40000"/>
                    <a:lumOff val="60000"/>
                  </a:schemeClr>
                </a:solidFill>
                <a:latin typeface="Arial" pitchFamily="34" charset="0"/>
                <a:cs typeface="Arial" pitchFamily="34" charset="0"/>
              </a:rPr>
              <a:t>Rockefeller Institute responsible for research</a:t>
            </a:r>
          </a:p>
          <a:p>
            <a:pPr marL="285750" indent="-285750">
              <a:lnSpc>
                <a:spcPct val="150000"/>
              </a:lnSpc>
              <a:buFont typeface="Arial" pitchFamily="34" charset="0"/>
              <a:buChar char="•"/>
            </a:pPr>
            <a:r>
              <a:rPr lang="en-US" sz="2800" b="1" dirty="0" smtClean="0">
                <a:solidFill>
                  <a:schemeClr val="bg2">
                    <a:lumMod val="40000"/>
                    <a:lumOff val="60000"/>
                  </a:schemeClr>
                </a:solidFill>
                <a:latin typeface="Arial" pitchFamily="34" charset="0"/>
                <a:cs typeface="Arial" pitchFamily="34" charset="0"/>
              </a:rPr>
              <a:t>Surveyors - $28.6 million</a:t>
            </a:r>
          </a:p>
          <a:p>
            <a:pPr marL="285750" indent="-285750">
              <a:lnSpc>
                <a:spcPct val="150000"/>
              </a:lnSpc>
              <a:buFont typeface="Arial" pitchFamily="34" charset="0"/>
              <a:buChar char="•"/>
            </a:pPr>
            <a:r>
              <a:rPr lang="en-US" sz="2800" b="1" dirty="0">
                <a:solidFill>
                  <a:schemeClr val="bg2">
                    <a:lumMod val="40000"/>
                    <a:lumOff val="60000"/>
                  </a:schemeClr>
                </a:solidFill>
                <a:latin typeface="Arial" pitchFamily="34" charset="0"/>
                <a:cs typeface="Arial" pitchFamily="34" charset="0"/>
              </a:rPr>
              <a:t>Land </a:t>
            </a:r>
            <a:r>
              <a:rPr lang="en-US" sz="2800" b="1" dirty="0" smtClean="0">
                <a:solidFill>
                  <a:schemeClr val="bg2">
                    <a:lumMod val="40000"/>
                    <a:lumOff val="60000"/>
                  </a:schemeClr>
                </a:solidFill>
                <a:latin typeface="Arial" pitchFamily="34" charset="0"/>
                <a:cs typeface="Arial" pitchFamily="34" charset="0"/>
              </a:rPr>
              <a:t>trusts </a:t>
            </a:r>
            <a:r>
              <a:rPr lang="en-US" sz="2800" b="1" dirty="0">
                <a:solidFill>
                  <a:schemeClr val="bg2">
                    <a:lumMod val="40000"/>
                    <a:lumOff val="60000"/>
                  </a:schemeClr>
                </a:solidFill>
                <a:latin typeface="Arial" pitchFamily="34" charset="0"/>
                <a:cs typeface="Arial" pitchFamily="34" charset="0"/>
              </a:rPr>
              <a:t>– $0.5 million</a:t>
            </a:r>
          </a:p>
          <a:p>
            <a:pPr marL="285750" indent="-285750">
              <a:lnSpc>
                <a:spcPct val="150000"/>
              </a:lnSpc>
              <a:buFont typeface="Arial" pitchFamily="34" charset="0"/>
              <a:buChar char="•"/>
            </a:pPr>
            <a:r>
              <a:rPr lang="en-US" sz="2800" b="1" dirty="0" smtClean="0">
                <a:solidFill>
                  <a:schemeClr val="bg2">
                    <a:lumMod val="40000"/>
                    <a:lumOff val="60000"/>
                  </a:schemeClr>
                </a:solidFill>
                <a:latin typeface="Arial" pitchFamily="34" charset="0"/>
                <a:cs typeface="Arial" pitchFamily="34" charset="0"/>
              </a:rPr>
              <a:t>Engineering firms</a:t>
            </a:r>
          </a:p>
          <a:p>
            <a:pPr marL="285750" indent="-285750">
              <a:lnSpc>
                <a:spcPct val="150000"/>
              </a:lnSpc>
              <a:buFont typeface="Arial" pitchFamily="34" charset="0"/>
              <a:buChar char="•"/>
            </a:pPr>
            <a:r>
              <a:rPr lang="en-US" sz="2800" b="1" dirty="0" smtClean="0">
                <a:solidFill>
                  <a:schemeClr val="bg2">
                    <a:lumMod val="40000"/>
                    <a:lumOff val="60000"/>
                  </a:schemeClr>
                </a:solidFill>
                <a:latin typeface="Arial" pitchFamily="34" charset="0"/>
                <a:cs typeface="Arial" pitchFamily="34" charset="0"/>
              </a:rPr>
              <a:t>Real estate</a:t>
            </a:r>
          </a:p>
          <a:p>
            <a:pPr marL="285750" indent="-285750">
              <a:lnSpc>
                <a:spcPct val="150000"/>
              </a:lnSpc>
              <a:buFont typeface="Arial" pitchFamily="34" charset="0"/>
              <a:buChar char="•"/>
            </a:pPr>
            <a:r>
              <a:rPr lang="en-US" sz="2800" b="1" dirty="0" smtClean="0">
                <a:solidFill>
                  <a:schemeClr val="bg2">
                    <a:lumMod val="40000"/>
                    <a:lumOff val="60000"/>
                  </a:schemeClr>
                </a:solidFill>
                <a:latin typeface="Arial" pitchFamily="34" charset="0"/>
                <a:cs typeface="Arial" pitchFamily="34" charset="0"/>
              </a:rPr>
              <a:t>Single county private sector – $0.5 million</a:t>
            </a:r>
            <a:endParaRPr lang="en-US" sz="2800" b="1" dirty="0">
              <a:solidFill>
                <a:schemeClr val="bg2">
                  <a:lumMod val="40000"/>
                  <a:lumOff val="60000"/>
                </a:schemeClr>
              </a:solidFill>
              <a:latin typeface="Arial" pitchFamily="34" charset="0"/>
              <a:cs typeface="Arial" pitchFamily="34" charset="0"/>
            </a:endParaRPr>
          </a:p>
        </p:txBody>
      </p:sp>
    </p:spTree>
    <p:extLst>
      <p:ext uri="{BB962C8B-B14F-4D97-AF65-F5344CB8AC3E}">
        <p14:creationId xmlns:p14="http://schemas.microsoft.com/office/powerpoint/2010/main" val="15021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2000"/>
                                        <p:tgtEl>
                                          <p:spTgt spid="5">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5">
                                            <p:txEl>
                                              <p:pRg st="5" end="5"/>
                                            </p:txEl>
                                          </p:spTgt>
                                        </p:tgtEl>
                                        <p:attrNameLst>
                                          <p:attrName>ppt_w</p:attrName>
                                        </p:attrNameLst>
                                      </p:cBhvr>
                                      <p:tavLst>
                                        <p:tav tm="0">
                                          <p:val>
                                            <p:strVal val="ppt_w"/>
                                          </p:val>
                                        </p:tav>
                                        <p:tav tm="100000">
                                          <p:val>
                                            <p:fltVal val="0"/>
                                          </p:val>
                                        </p:tav>
                                      </p:tavLst>
                                    </p:anim>
                                    <p:anim calcmode="lin" valueType="num">
                                      <p:cBhvr>
                                        <p:cTn id="12" dur="500"/>
                                        <p:tgtEl>
                                          <p:spTgt spid="5">
                                            <p:txEl>
                                              <p:pRg st="5" end="5"/>
                                            </p:txEl>
                                          </p:spTgt>
                                        </p:tgtEl>
                                        <p:attrNameLst>
                                          <p:attrName>ppt_h</p:attrName>
                                        </p:attrNameLst>
                                      </p:cBhvr>
                                      <p:tavLst>
                                        <p:tav tm="0">
                                          <p:val>
                                            <p:strVal val="ppt_h"/>
                                          </p:val>
                                        </p:tav>
                                        <p:tav tm="100000">
                                          <p:val>
                                            <p:fltVal val="0"/>
                                          </p:val>
                                        </p:tav>
                                      </p:tavLst>
                                    </p:anim>
                                    <p:animEffect transition="out" filter="fade">
                                      <p:cBhvr>
                                        <p:cTn id="13" dur="500"/>
                                        <p:tgtEl>
                                          <p:spTgt spid="5">
                                            <p:txEl>
                                              <p:pRg st="5" end="5"/>
                                            </p:txEl>
                                          </p:spTgt>
                                        </p:tgtEl>
                                      </p:cBhvr>
                                    </p:animEffect>
                                    <p:set>
                                      <p:cBhvr>
                                        <p:cTn id="14" dur="1" fill="hold">
                                          <p:stCondLst>
                                            <p:cond delay="499"/>
                                          </p:stCondLst>
                                        </p:cTn>
                                        <p:tgtEl>
                                          <p:spTgt spid="5">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2">
                    <a:lumMod val="40000"/>
                    <a:lumOff val="60000"/>
                  </a:schemeClr>
                </a:solidFill>
              </a:rPr>
              <a:t>Some Basic Facts - NYSDOP</a:t>
            </a:r>
            <a:endParaRPr lang="en-US" b="1" dirty="0">
              <a:solidFill>
                <a:schemeClr val="bg2">
                  <a:lumMod val="40000"/>
                  <a:lumOff val="60000"/>
                </a:schemeClr>
              </a:solidFill>
            </a:endParaRPr>
          </a:p>
        </p:txBody>
      </p:sp>
      <p:sp>
        <p:nvSpPr>
          <p:cNvPr id="3" name="Content Placeholder 2"/>
          <p:cNvSpPr>
            <a:spLocks noGrp="1"/>
          </p:cNvSpPr>
          <p:nvPr>
            <p:ph idx="1"/>
          </p:nvPr>
        </p:nvSpPr>
        <p:spPr/>
        <p:txBody>
          <a:bodyPr>
            <a:normAutofit/>
          </a:bodyPr>
          <a:lstStyle/>
          <a:p>
            <a:pPr>
              <a:lnSpc>
                <a:spcPct val="150000"/>
              </a:lnSpc>
              <a:buFont typeface="Arial" pitchFamily="34" charset="0"/>
              <a:buChar char="•"/>
            </a:pPr>
            <a:r>
              <a:rPr lang="en-US" b="1" dirty="0" smtClean="0">
                <a:solidFill>
                  <a:schemeClr val="bg2">
                    <a:lumMod val="40000"/>
                    <a:lumOff val="60000"/>
                  </a:schemeClr>
                </a:solidFill>
                <a:latin typeface="Arial" pitchFamily="34" charset="0"/>
                <a:cs typeface="Arial" pitchFamily="34" charset="0"/>
              </a:rPr>
              <a:t>Regular updates since 2001 to present</a:t>
            </a:r>
          </a:p>
          <a:p>
            <a:pPr>
              <a:lnSpc>
                <a:spcPct val="150000"/>
              </a:lnSpc>
              <a:buFont typeface="Arial" pitchFamily="34" charset="0"/>
              <a:buChar char="•"/>
            </a:pPr>
            <a:r>
              <a:rPr lang="en-US" b="1" dirty="0" smtClean="0">
                <a:solidFill>
                  <a:schemeClr val="bg2">
                    <a:lumMod val="40000"/>
                    <a:lumOff val="60000"/>
                  </a:schemeClr>
                </a:solidFill>
                <a:latin typeface="Arial" pitchFamily="34" charset="0"/>
                <a:cs typeface="Arial" pitchFamily="34" charset="0"/>
              </a:rPr>
              <a:t>Partial coverage of NYS annually</a:t>
            </a:r>
          </a:p>
          <a:p>
            <a:pPr>
              <a:lnSpc>
                <a:spcPct val="150000"/>
              </a:lnSpc>
              <a:buFont typeface="Arial" pitchFamily="34" charset="0"/>
              <a:buChar char="•"/>
            </a:pPr>
            <a:r>
              <a:rPr lang="en-US" b="1" dirty="0" smtClean="0">
                <a:solidFill>
                  <a:schemeClr val="bg2">
                    <a:lumMod val="40000"/>
                    <a:lumOff val="60000"/>
                  </a:schemeClr>
                </a:solidFill>
                <a:latin typeface="Arial" pitchFamily="34" charset="0"/>
                <a:cs typeface="Arial" pitchFamily="34" charset="0"/>
              </a:rPr>
              <a:t>Trusted base layer for data development and GIS </a:t>
            </a:r>
          </a:p>
          <a:p>
            <a:pPr>
              <a:lnSpc>
                <a:spcPct val="150000"/>
              </a:lnSpc>
              <a:buFont typeface="Arial" pitchFamily="34" charset="0"/>
              <a:buChar char="•"/>
            </a:pPr>
            <a:r>
              <a:rPr lang="en-US" b="1" dirty="0" smtClean="0">
                <a:solidFill>
                  <a:schemeClr val="bg2">
                    <a:lumMod val="40000"/>
                    <a:lumOff val="60000"/>
                  </a:schemeClr>
                </a:solidFill>
                <a:latin typeface="Arial" pitchFamily="34" charset="0"/>
                <a:cs typeface="Arial" pitchFamily="34" charset="0"/>
              </a:rPr>
              <a:t>Widespread distribution</a:t>
            </a:r>
          </a:p>
          <a:p>
            <a:pPr>
              <a:lnSpc>
                <a:spcPct val="150000"/>
              </a:lnSpc>
              <a:buFont typeface="Arial" pitchFamily="34" charset="0"/>
              <a:buChar char="•"/>
            </a:pPr>
            <a:r>
              <a:rPr lang="en-US" b="1" dirty="0" smtClean="0">
                <a:solidFill>
                  <a:schemeClr val="bg2">
                    <a:lumMod val="40000"/>
                    <a:lumOff val="60000"/>
                  </a:schemeClr>
                </a:solidFill>
                <a:latin typeface="Arial" pitchFamily="34" charset="0"/>
                <a:cs typeface="Arial" pitchFamily="34" charset="0"/>
              </a:rPr>
              <a:t>Web Mapping </a:t>
            </a:r>
            <a:r>
              <a:rPr lang="en-US" b="1" dirty="0">
                <a:solidFill>
                  <a:schemeClr val="bg2">
                    <a:lumMod val="40000"/>
                    <a:lumOff val="60000"/>
                  </a:schemeClr>
                </a:solidFill>
                <a:latin typeface="Arial" pitchFamily="34" charset="0"/>
                <a:cs typeface="Arial" pitchFamily="34" charset="0"/>
              </a:rPr>
              <a:t>Services -</a:t>
            </a:r>
            <a:r>
              <a:rPr lang="en-US" sz="2400" b="1" dirty="0">
                <a:solidFill>
                  <a:schemeClr val="bg2">
                    <a:lumMod val="40000"/>
                    <a:lumOff val="60000"/>
                  </a:schemeClr>
                </a:solidFill>
                <a:latin typeface="Arial" pitchFamily="34" charset="0"/>
                <a:cs typeface="Arial" pitchFamily="34" charset="0"/>
              </a:rPr>
              <a:t>http://www.orthos.dhses.ny.gov/ArcGIS/rest/services</a:t>
            </a:r>
          </a:p>
        </p:txBody>
      </p:sp>
      <p:sp>
        <p:nvSpPr>
          <p:cNvPr id="5" name="Footer Placeholder 4"/>
          <p:cNvSpPr>
            <a:spLocks noGrp="1"/>
          </p:cNvSpPr>
          <p:nvPr>
            <p:ph type="ftr" sz="quarter" idx="11"/>
          </p:nvPr>
        </p:nvSpPr>
        <p:spPr/>
        <p:txBody>
          <a:bodyPr/>
          <a:lstStyle/>
          <a:p>
            <a:pPr algn="ctr"/>
            <a:r>
              <a:rPr lang="en-US" dirty="0" smtClean="0">
                <a:solidFill>
                  <a:schemeClr val="bg2">
                    <a:lumMod val="60000"/>
                    <a:lumOff val="40000"/>
                  </a:schemeClr>
                </a:solidFill>
                <a:latin typeface="Arial" pitchFamily="34" charset="0"/>
                <a:cs typeface="Arial" pitchFamily="34" charset="0"/>
              </a:rPr>
              <a:t>New York State Orthoimagery ROI</a:t>
            </a:r>
            <a:endParaRPr lang="en-US" dirty="0">
              <a:solidFill>
                <a:schemeClr val="bg2">
                  <a:lumMod val="60000"/>
                  <a:lumOff val="40000"/>
                </a:scheme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schemeClr val="bg2">
                    <a:lumMod val="60000"/>
                    <a:lumOff val="40000"/>
                  </a:schemeClr>
                </a:solidFill>
              </a:rPr>
              <a:pPr/>
              <a:t>2</a:t>
            </a:fld>
            <a:endParaRPr lang="en-US">
              <a:solidFill>
                <a:schemeClr val="bg2">
                  <a:lumMod val="60000"/>
                  <a:lumOff val="40000"/>
                </a:schemeClr>
              </a:solidFill>
            </a:endParaRPr>
          </a:p>
        </p:txBody>
      </p:sp>
    </p:spTree>
    <p:extLst>
      <p:ext uri="{BB962C8B-B14F-4D97-AF65-F5344CB8AC3E}">
        <p14:creationId xmlns:p14="http://schemas.microsoft.com/office/powerpoint/2010/main" val="39185449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2">
                    <a:lumMod val="40000"/>
                    <a:lumOff val="60000"/>
                  </a:schemeClr>
                </a:solidFill>
              </a:rPr>
              <a:t>ROI Scorecard</a:t>
            </a:r>
            <a:endParaRPr lang="en-US" b="1" dirty="0">
              <a:solidFill>
                <a:schemeClr val="bg2">
                  <a:lumMod val="40000"/>
                  <a:lumOff val="60000"/>
                </a:schemeClr>
              </a:solidFill>
            </a:endParaRPr>
          </a:p>
        </p:txBody>
      </p:sp>
      <p:sp>
        <p:nvSpPr>
          <p:cNvPr id="4" name="Footer Placeholder 3"/>
          <p:cNvSpPr>
            <a:spLocks noGrp="1"/>
          </p:cNvSpPr>
          <p:nvPr>
            <p:ph type="ftr" sz="quarter" idx="11"/>
          </p:nvPr>
        </p:nvSpPr>
        <p:spPr>
          <a:xfrm>
            <a:off x="2971800" y="6324600"/>
            <a:ext cx="3352800" cy="365125"/>
          </a:xfrm>
        </p:spPr>
        <p:txBody>
          <a:bodyPr/>
          <a:lstStyle/>
          <a:p>
            <a:pPr algn="ctr"/>
            <a:r>
              <a:rPr lang="en-US" dirty="0" smtClean="0">
                <a:solidFill>
                  <a:srgbClr val="04617B">
                    <a:lumMod val="40000"/>
                    <a:lumOff val="60000"/>
                  </a:srgbClr>
                </a:solidFill>
              </a:rPr>
              <a:t>New York State Orthoimagery ROI</a:t>
            </a:r>
            <a:endParaRPr lang="en-US" dirty="0">
              <a:solidFill>
                <a:srgbClr val="04617B">
                  <a:lumMod val="40000"/>
                  <a:lumOff val="60000"/>
                </a:srgb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srgbClr val="04617B">
                    <a:lumMod val="40000"/>
                    <a:lumOff val="60000"/>
                  </a:srgbClr>
                </a:solidFill>
              </a:rPr>
              <a:pPr/>
              <a:t>20</a:t>
            </a:fld>
            <a:endParaRPr lang="en-US" dirty="0">
              <a:solidFill>
                <a:srgbClr val="04617B">
                  <a:lumMod val="40000"/>
                  <a:lumOff val="60000"/>
                </a:srgbClr>
              </a:solidFill>
            </a:endParaRPr>
          </a:p>
        </p:txBody>
      </p:sp>
      <p:graphicFrame>
        <p:nvGraphicFramePr>
          <p:cNvPr id="8" name="Content Placeholder 5"/>
          <p:cNvGraphicFramePr>
            <a:graphicFrameLocks/>
          </p:cNvGraphicFramePr>
          <p:nvPr>
            <p:extLst>
              <p:ext uri="{D42A27DB-BD31-4B8C-83A1-F6EECF244321}">
                <p14:modId xmlns:p14="http://schemas.microsoft.com/office/powerpoint/2010/main" val="1311140332"/>
              </p:ext>
            </p:extLst>
          </p:nvPr>
        </p:nvGraphicFramePr>
        <p:xfrm>
          <a:off x="609600" y="1752600"/>
          <a:ext cx="7883526" cy="4559770"/>
        </p:xfrm>
        <a:graphic>
          <a:graphicData uri="http://schemas.openxmlformats.org/drawingml/2006/table">
            <a:tbl>
              <a:tblPr firstRow="1" bandRow="1">
                <a:tableStyleId>{793D81CF-94F2-401A-BA57-92F5A7B2D0C5}</a:tableStyleId>
              </a:tblPr>
              <a:tblGrid>
                <a:gridCol w="3941763"/>
                <a:gridCol w="3941763"/>
              </a:tblGrid>
              <a:tr h="458755">
                <a:tc>
                  <a:txBody>
                    <a:bodyPr/>
                    <a:lstStyle/>
                    <a:p>
                      <a:r>
                        <a:rPr lang="en-US" sz="2400" dirty="0" smtClean="0"/>
                        <a:t>Agency/Sector</a:t>
                      </a:r>
                      <a:endParaRPr lang="en-US" sz="2400" dirty="0"/>
                    </a:p>
                  </a:txBody>
                  <a:tcPr/>
                </a:tc>
                <a:tc>
                  <a:txBody>
                    <a:bodyPr/>
                    <a:lstStyle/>
                    <a:p>
                      <a:r>
                        <a:rPr lang="en-US" sz="2400" dirty="0" smtClean="0"/>
                        <a:t>Value</a:t>
                      </a:r>
                      <a:endParaRPr lang="en-US" sz="2400" dirty="0"/>
                    </a:p>
                  </a:txBody>
                  <a:tcPr/>
                </a:tc>
              </a:tr>
              <a:tr h="520545">
                <a:tc>
                  <a:txBody>
                    <a:bodyPr/>
                    <a:lstStyle/>
                    <a:p>
                      <a:r>
                        <a:rPr lang="en-US" sz="2400" b="1" dirty="0" smtClean="0"/>
                        <a:t>15 Counties + NYC</a:t>
                      </a:r>
                      <a:endParaRPr lang="en-US" sz="2400" b="1" dirty="0"/>
                    </a:p>
                  </a:txBody>
                  <a:tcPr/>
                </a:tc>
                <a:tc>
                  <a:txBody>
                    <a:bodyPr/>
                    <a:lstStyle/>
                    <a:p>
                      <a:r>
                        <a:rPr lang="en-US" sz="2400" b="1" dirty="0" smtClean="0"/>
                        <a:t>$24,731,386</a:t>
                      </a:r>
                      <a:endParaRPr lang="en-US" sz="2400" b="1" dirty="0"/>
                    </a:p>
                  </a:txBody>
                  <a:tcPr/>
                </a:tc>
              </a:tr>
              <a:tr h="520545">
                <a:tc>
                  <a:txBody>
                    <a:bodyPr/>
                    <a:lstStyle/>
                    <a:p>
                      <a:r>
                        <a:rPr lang="en-US" sz="2400" b="1" dirty="0" smtClean="0"/>
                        <a:t>9 State Agencies</a:t>
                      </a:r>
                      <a:endParaRPr lang="en-US" sz="2400" b="1" dirty="0"/>
                    </a:p>
                  </a:txBody>
                  <a:tcPr/>
                </a:tc>
                <a:tc>
                  <a:txBody>
                    <a:bodyPr/>
                    <a:lstStyle/>
                    <a:p>
                      <a:r>
                        <a:rPr lang="en-US" sz="2400" b="1" dirty="0" smtClean="0"/>
                        <a:t>$17,781,289</a:t>
                      </a:r>
                      <a:endParaRPr lang="en-US" sz="2400" b="1" dirty="0"/>
                    </a:p>
                  </a:txBody>
                  <a:tcPr/>
                </a:tc>
              </a:tr>
              <a:tr h="520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35 Counties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$23,750,000</a:t>
                      </a:r>
                    </a:p>
                  </a:txBody>
                  <a:tcPr/>
                </a:tc>
              </a:tr>
              <a:tr h="520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Private Sector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$29,000,000</a:t>
                      </a:r>
                    </a:p>
                  </a:txBody>
                  <a:tcPr/>
                </a:tc>
              </a:tr>
              <a:tr h="520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Total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$95,262,675</a:t>
                      </a:r>
                    </a:p>
                  </a:txBody>
                  <a:tcPr/>
                </a:tc>
              </a:tr>
              <a:tr h="520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NYSDOP cost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-$13,398,222</a:t>
                      </a:r>
                    </a:p>
                  </a:txBody>
                  <a:tcPr/>
                </a:tc>
              </a:tr>
              <a:tr h="520545">
                <a:tc>
                  <a:txBody>
                    <a:bodyPr/>
                    <a:lstStyle/>
                    <a:p>
                      <a:r>
                        <a:rPr lang="en-US" sz="2400" b="1" dirty="0" smtClean="0"/>
                        <a:t>Return</a:t>
                      </a:r>
                      <a:endParaRPr lang="en-US" sz="2400" b="1" dirty="0"/>
                    </a:p>
                  </a:txBody>
                  <a:tcPr/>
                </a:tc>
                <a:tc>
                  <a:txBody>
                    <a:bodyPr/>
                    <a:lstStyle/>
                    <a:p>
                      <a:r>
                        <a:rPr lang="en-US" sz="2400" b="1" dirty="0" smtClean="0"/>
                        <a:t>711%</a:t>
                      </a:r>
                      <a:endParaRPr lang="en-US" sz="2400" b="1" dirty="0"/>
                    </a:p>
                  </a:txBody>
                  <a:tcPr/>
                </a:tc>
              </a:tr>
              <a:tr h="447483">
                <a:tc>
                  <a:txBody>
                    <a:bodyPr/>
                    <a:lstStyle/>
                    <a:p>
                      <a:r>
                        <a:rPr lang="en-US" sz="2400" b="1" dirty="0" smtClean="0"/>
                        <a:t>Net Value</a:t>
                      </a:r>
                      <a:endParaRPr lang="en-US"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uLnTx/>
                          <a:uFillTx/>
                          <a:latin typeface="+mn-lt"/>
                          <a:ea typeface="+mn-ea"/>
                          <a:cs typeface="+mn-cs"/>
                        </a:rPr>
                        <a:t>$81,864,453</a:t>
                      </a:r>
                      <a:endParaRPr lang="en-US" sz="2400" dirty="0"/>
                    </a:p>
                  </a:txBody>
                  <a:tcPr/>
                </a:tc>
              </a:tr>
            </a:tbl>
          </a:graphicData>
        </a:graphic>
      </p:graphicFrame>
      <p:sp>
        <p:nvSpPr>
          <p:cNvPr id="9" name="TextBox 8"/>
          <p:cNvSpPr txBox="1"/>
          <p:nvPr/>
        </p:nvSpPr>
        <p:spPr>
          <a:xfrm>
            <a:off x="4419600" y="5050971"/>
            <a:ext cx="2110706" cy="1015663"/>
          </a:xfrm>
          <a:prstGeom prst="rect">
            <a:avLst/>
          </a:prstGeom>
          <a:solidFill>
            <a:schemeClr val="tx1"/>
          </a:solidFill>
        </p:spPr>
        <p:txBody>
          <a:bodyPr wrap="none" rtlCol="0">
            <a:spAutoFit/>
          </a:bodyPr>
          <a:lstStyle/>
          <a:p>
            <a:r>
              <a:rPr lang="en-US" sz="6000" b="1" dirty="0">
                <a:solidFill>
                  <a:schemeClr val="bg1"/>
                </a:solidFill>
              </a:rPr>
              <a:t>711</a:t>
            </a:r>
            <a:r>
              <a:rPr lang="en-US" sz="6000" b="1" dirty="0" smtClean="0">
                <a:solidFill>
                  <a:schemeClr val="bg1"/>
                </a:solidFill>
              </a:rPr>
              <a:t>%</a:t>
            </a:r>
            <a:endParaRPr lang="en-US" sz="6000" b="1" dirty="0">
              <a:solidFill>
                <a:schemeClr val="bg1"/>
              </a:solidFill>
            </a:endParaRPr>
          </a:p>
        </p:txBody>
      </p:sp>
    </p:spTree>
    <p:extLst>
      <p:ext uri="{BB962C8B-B14F-4D97-AF65-F5344CB8AC3E}">
        <p14:creationId xmlns:p14="http://schemas.microsoft.com/office/powerpoint/2010/main" val="31028263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2">
                    <a:lumMod val="40000"/>
                    <a:lumOff val="60000"/>
                  </a:schemeClr>
                </a:solidFill>
              </a:rPr>
              <a:t>Indeterminable Benefits</a:t>
            </a:r>
            <a:endParaRPr lang="en-US" b="1" dirty="0">
              <a:solidFill>
                <a:schemeClr val="bg2">
                  <a:lumMod val="40000"/>
                  <a:lumOff val="60000"/>
                </a:schemeClr>
              </a:solidFill>
            </a:endParaRPr>
          </a:p>
        </p:txBody>
      </p:sp>
      <p:sp>
        <p:nvSpPr>
          <p:cNvPr id="3" name="Content Placeholder 2"/>
          <p:cNvSpPr>
            <a:spLocks noGrp="1"/>
          </p:cNvSpPr>
          <p:nvPr>
            <p:ph idx="1"/>
          </p:nvPr>
        </p:nvSpPr>
        <p:spPr/>
        <p:txBody>
          <a:bodyPr>
            <a:normAutofit/>
          </a:bodyPr>
          <a:lstStyle/>
          <a:p>
            <a:pPr>
              <a:lnSpc>
                <a:spcPct val="150000"/>
              </a:lnSpc>
            </a:pPr>
            <a:r>
              <a:rPr lang="en-US" sz="2400" b="1" dirty="0" smtClean="0">
                <a:solidFill>
                  <a:schemeClr val="bg2">
                    <a:lumMod val="40000"/>
                    <a:lumOff val="60000"/>
                  </a:schemeClr>
                </a:solidFill>
              </a:rPr>
              <a:t>Benefits that are “priceless”</a:t>
            </a:r>
          </a:p>
          <a:p>
            <a:pPr>
              <a:lnSpc>
                <a:spcPct val="150000"/>
              </a:lnSpc>
            </a:pPr>
            <a:r>
              <a:rPr lang="en-US" sz="2400" b="1" dirty="0" smtClean="0">
                <a:solidFill>
                  <a:schemeClr val="bg2">
                    <a:lumMod val="40000"/>
                    <a:lumOff val="60000"/>
                  </a:schemeClr>
                </a:solidFill>
              </a:rPr>
              <a:t>Saving lives </a:t>
            </a:r>
          </a:p>
          <a:p>
            <a:pPr>
              <a:lnSpc>
                <a:spcPct val="150000"/>
              </a:lnSpc>
            </a:pPr>
            <a:r>
              <a:rPr lang="en-US" sz="2400" b="1" dirty="0" smtClean="0">
                <a:solidFill>
                  <a:schemeClr val="bg2">
                    <a:lumMod val="40000"/>
                    <a:lumOff val="60000"/>
                  </a:schemeClr>
                </a:solidFill>
              </a:rPr>
              <a:t>Protecting the environment</a:t>
            </a:r>
          </a:p>
          <a:p>
            <a:pPr>
              <a:lnSpc>
                <a:spcPct val="150000"/>
              </a:lnSpc>
            </a:pPr>
            <a:r>
              <a:rPr lang="en-US" sz="2400" b="1" dirty="0" smtClean="0">
                <a:solidFill>
                  <a:schemeClr val="bg2">
                    <a:lumMod val="40000"/>
                    <a:lumOff val="60000"/>
                  </a:schemeClr>
                </a:solidFill>
              </a:rPr>
              <a:t>Provide a common operating picture for:</a:t>
            </a:r>
          </a:p>
          <a:p>
            <a:pPr marL="640080">
              <a:lnSpc>
                <a:spcPct val="150000"/>
              </a:lnSpc>
            </a:pPr>
            <a:r>
              <a:rPr lang="en-US" sz="2400" b="1" dirty="0" smtClean="0">
                <a:solidFill>
                  <a:schemeClr val="bg2">
                    <a:lumMod val="40000"/>
                    <a:lumOff val="60000"/>
                  </a:schemeClr>
                </a:solidFill>
              </a:rPr>
              <a:t>Emergency response</a:t>
            </a:r>
          </a:p>
          <a:p>
            <a:pPr marL="640080">
              <a:lnSpc>
                <a:spcPct val="150000"/>
              </a:lnSpc>
            </a:pPr>
            <a:r>
              <a:rPr lang="en-US" sz="2400" b="1" dirty="0" smtClean="0">
                <a:solidFill>
                  <a:schemeClr val="bg2">
                    <a:lumMod val="40000"/>
                    <a:lumOff val="60000"/>
                  </a:schemeClr>
                </a:solidFill>
              </a:rPr>
              <a:t>Public meetings and presentations</a:t>
            </a:r>
          </a:p>
          <a:p>
            <a:pPr>
              <a:lnSpc>
                <a:spcPct val="150000"/>
              </a:lnSpc>
            </a:pPr>
            <a:r>
              <a:rPr lang="en-US" sz="2400" b="1" dirty="0" smtClean="0">
                <a:solidFill>
                  <a:schemeClr val="bg2">
                    <a:lumMod val="40000"/>
                    <a:lumOff val="60000"/>
                  </a:schemeClr>
                </a:solidFill>
              </a:rPr>
              <a:t>Critical evidence in court proceedings</a:t>
            </a:r>
          </a:p>
          <a:p>
            <a:endParaRPr lang="en-US" sz="2400" dirty="0" smtClean="0">
              <a:solidFill>
                <a:schemeClr val="accent1">
                  <a:lumMod val="75000"/>
                </a:schemeClr>
              </a:solidFill>
            </a:endParaRPr>
          </a:p>
          <a:p>
            <a:endParaRPr lang="en-US" sz="2400" dirty="0">
              <a:solidFill>
                <a:schemeClr val="accent1">
                  <a:lumMod val="75000"/>
                </a:schemeClr>
              </a:solidFill>
            </a:endParaRPr>
          </a:p>
        </p:txBody>
      </p:sp>
      <p:sp>
        <p:nvSpPr>
          <p:cNvPr id="4" name="Footer Placeholder 3"/>
          <p:cNvSpPr>
            <a:spLocks noGrp="1"/>
          </p:cNvSpPr>
          <p:nvPr>
            <p:ph type="ftr" sz="quarter" idx="11"/>
          </p:nvPr>
        </p:nvSpPr>
        <p:spPr/>
        <p:txBody>
          <a:bodyPr/>
          <a:lstStyle/>
          <a:p>
            <a:pPr algn="ctr"/>
            <a:r>
              <a:rPr lang="en-US" dirty="0" smtClean="0">
                <a:solidFill>
                  <a:schemeClr val="bg2">
                    <a:lumMod val="40000"/>
                    <a:lumOff val="60000"/>
                  </a:schemeClr>
                </a:solidFill>
              </a:rPr>
              <a:t>New York State Orthoimagery ROI</a:t>
            </a:r>
            <a:endParaRPr lang="en-US" dirty="0">
              <a:solidFill>
                <a:schemeClr val="bg2">
                  <a:lumMod val="40000"/>
                  <a:lumOff val="60000"/>
                </a:schemeClr>
              </a:solidFill>
            </a:endParaRPr>
          </a:p>
        </p:txBody>
      </p:sp>
      <p:sp>
        <p:nvSpPr>
          <p:cNvPr id="5" name="Slide Number Placeholder 4"/>
          <p:cNvSpPr>
            <a:spLocks noGrp="1"/>
          </p:cNvSpPr>
          <p:nvPr>
            <p:ph type="sldNum" sz="quarter" idx="12"/>
          </p:nvPr>
        </p:nvSpPr>
        <p:spPr/>
        <p:txBody>
          <a:bodyPr/>
          <a:lstStyle/>
          <a:p>
            <a:pPr eaLnBrk="1" latinLnBrk="0" hangingPunct="1"/>
            <a:fld id="{69E29E33-B620-47F9-BB04-8846C2A5AFCC}" type="slidenum">
              <a:rPr kumimoji="0" lang="en-US" smtClean="0">
                <a:solidFill>
                  <a:schemeClr val="bg2">
                    <a:lumMod val="40000"/>
                    <a:lumOff val="60000"/>
                  </a:schemeClr>
                </a:solidFill>
              </a:rPr>
              <a:pPr eaLnBrk="1" latinLnBrk="0" hangingPunct="1"/>
              <a:t>21</a:t>
            </a:fld>
            <a:endParaRPr kumimoji="0" lang="en-US" dirty="0">
              <a:solidFill>
                <a:schemeClr val="bg2">
                  <a:lumMod val="40000"/>
                  <a:lumOff val="60000"/>
                </a:schemeClr>
              </a:solidFill>
            </a:endParaRPr>
          </a:p>
        </p:txBody>
      </p:sp>
    </p:spTree>
    <p:extLst>
      <p:ext uri="{BB962C8B-B14F-4D97-AF65-F5344CB8AC3E}">
        <p14:creationId xmlns:p14="http://schemas.microsoft.com/office/powerpoint/2010/main" val="3156248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a:noFill/>
        </p:spPr>
        <p:txBody>
          <a:bodyPr/>
          <a:lstStyle/>
          <a:p>
            <a:pPr algn="ctr"/>
            <a:r>
              <a:rPr lang="en-US" b="1" dirty="0" smtClean="0">
                <a:solidFill>
                  <a:schemeClr val="bg2">
                    <a:lumMod val="40000"/>
                    <a:lumOff val="60000"/>
                  </a:schemeClr>
                </a:solidFill>
              </a:rPr>
              <a:t>Probable Orthoimagery Users</a:t>
            </a:r>
            <a:endParaRPr lang="en-US" b="1" dirty="0">
              <a:solidFill>
                <a:schemeClr val="bg2">
                  <a:lumMod val="40000"/>
                  <a:lumOff val="60000"/>
                </a:schemeClr>
              </a:solidFill>
            </a:endParaRPr>
          </a:p>
        </p:txBody>
      </p:sp>
      <p:sp>
        <p:nvSpPr>
          <p:cNvPr id="3" name="Content Placeholder 2"/>
          <p:cNvSpPr>
            <a:spLocks noGrp="1"/>
          </p:cNvSpPr>
          <p:nvPr>
            <p:ph idx="1"/>
          </p:nvPr>
        </p:nvSpPr>
        <p:spPr>
          <a:xfrm>
            <a:off x="457200" y="1600200"/>
            <a:ext cx="8229600" cy="4724400"/>
          </a:xfrm>
        </p:spPr>
        <p:txBody>
          <a:bodyPr>
            <a:normAutofit/>
          </a:bodyPr>
          <a:lstStyle/>
          <a:p>
            <a:r>
              <a:rPr lang="en-US" sz="2800" b="1" dirty="0" smtClean="0">
                <a:solidFill>
                  <a:schemeClr val="bg2">
                    <a:lumMod val="40000"/>
                    <a:lumOff val="60000"/>
                  </a:schemeClr>
                </a:solidFill>
              </a:rPr>
              <a:t>Federal agencies</a:t>
            </a:r>
          </a:p>
          <a:p>
            <a:r>
              <a:rPr lang="en-US" sz="2800" b="1" smtClean="0">
                <a:solidFill>
                  <a:schemeClr val="bg2">
                    <a:lumMod val="40000"/>
                    <a:lumOff val="60000"/>
                  </a:schemeClr>
                </a:solidFill>
              </a:rPr>
              <a:t>Real estate</a:t>
            </a:r>
            <a:endParaRPr lang="en-US" sz="2800" b="1" dirty="0" smtClean="0">
              <a:solidFill>
                <a:schemeClr val="bg2">
                  <a:lumMod val="40000"/>
                  <a:lumOff val="60000"/>
                </a:schemeClr>
              </a:solidFill>
            </a:endParaRPr>
          </a:p>
          <a:p>
            <a:r>
              <a:rPr lang="en-US" sz="2800" b="1" dirty="0" smtClean="0">
                <a:solidFill>
                  <a:schemeClr val="bg2">
                    <a:lumMod val="40000"/>
                    <a:lumOff val="60000"/>
                  </a:schemeClr>
                </a:solidFill>
              </a:rPr>
              <a:t>Engineering firms</a:t>
            </a:r>
          </a:p>
          <a:p>
            <a:r>
              <a:rPr lang="en-US" sz="2800" b="1" dirty="0" smtClean="0">
                <a:solidFill>
                  <a:schemeClr val="bg2">
                    <a:lumMod val="40000"/>
                    <a:lumOff val="60000"/>
                  </a:schemeClr>
                </a:solidFill>
              </a:rPr>
              <a:t>Private mapping firms</a:t>
            </a:r>
          </a:p>
          <a:p>
            <a:r>
              <a:rPr lang="en-US" sz="2800" b="1" dirty="0" smtClean="0">
                <a:solidFill>
                  <a:schemeClr val="bg2">
                    <a:lumMod val="40000"/>
                    <a:lumOff val="60000"/>
                  </a:schemeClr>
                </a:solidFill>
              </a:rPr>
              <a:t>Orienteering</a:t>
            </a:r>
          </a:p>
          <a:p>
            <a:r>
              <a:rPr lang="en-US" sz="2800" b="1" dirty="0" smtClean="0">
                <a:solidFill>
                  <a:schemeClr val="bg2">
                    <a:lumMod val="40000"/>
                    <a:lumOff val="60000"/>
                  </a:schemeClr>
                </a:solidFill>
              </a:rPr>
              <a:t>Hikers/Hunters</a:t>
            </a:r>
          </a:p>
          <a:p>
            <a:r>
              <a:rPr lang="en-US" sz="2800" b="1" dirty="0" smtClean="0">
                <a:solidFill>
                  <a:schemeClr val="bg2">
                    <a:lumMod val="40000"/>
                    <a:lumOff val="60000"/>
                  </a:schemeClr>
                </a:solidFill>
              </a:rPr>
              <a:t>Nature Conservancy</a:t>
            </a:r>
          </a:p>
          <a:p>
            <a:r>
              <a:rPr lang="en-US" sz="2800" b="1" dirty="0" smtClean="0">
                <a:solidFill>
                  <a:schemeClr val="bg2">
                    <a:lumMod val="40000"/>
                    <a:lumOff val="60000"/>
                  </a:schemeClr>
                </a:solidFill>
              </a:rPr>
              <a:t>Citizens</a:t>
            </a:r>
          </a:p>
          <a:p>
            <a:r>
              <a:rPr lang="en-US" sz="2800" b="1" dirty="0" smtClean="0">
                <a:solidFill>
                  <a:schemeClr val="bg2">
                    <a:lumMod val="40000"/>
                    <a:lumOff val="60000"/>
                  </a:schemeClr>
                </a:solidFill>
              </a:rPr>
              <a:t>Google downloads</a:t>
            </a:r>
            <a:endParaRPr lang="en-US" sz="2800" b="1" dirty="0">
              <a:solidFill>
                <a:schemeClr val="bg2">
                  <a:lumMod val="40000"/>
                  <a:lumOff val="60000"/>
                </a:schemeClr>
              </a:solidFill>
            </a:endParaRPr>
          </a:p>
        </p:txBody>
      </p:sp>
      <p:sp>
        <p:nvSpPr>
          <p:cNvPr id="4" name="Footer Placeholder 3"/>
          <p:cNvSpPr>
            <a:spLocks noGrp="1"/>
          </p:cNvSpPr>
          <p:nvPr>
            <p:ph type="ftr" sz="quarter" idx="11"/>
          </p:nvPr>
        </p:nvSpPr>
        <p:spPr/>
        <p:txBody>
          <a:bodyPr/>
          <a:lstStyle/>
          <a:p>
            <a:r>
              <a:rPr lang="en-US" smtClean="0"/>
              <a:t>New York State Orthoimagery ROI</a:t>
            </a:r>
            <a:endParaRPr lang="en-US" dirty="0"/>
          </a:p>
        </p:txBody>
      </p:sp>
      <p:sp>
        <p:nvSpPr>
          <p:cNvPr id="5" name="Slide Number Placeholder 4"/>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22</a:t>
            </a:fld>
            <a:endParaRPr kumimoji="0" lang="en-US"/>
          </a:p>
        </p:txBody>
      </p:sp>
    </p:spTree>
    <p:extLst>
      <p:ext uri="{BB962C8B-B14F-4D97-AF65-F5344CB8AC3E}">
        <p14:creationId xmlns:p14="http://schemas.microsoft.com/office/powerpoint/2010/main" val="3746517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2">
                    <a:lumMod val="40000"/>
                    <a:lumOff val="60000"/>
                  </a:schemeClr>
                </a:solidFill>
              </a:rPr>
              <a:t>ACKNOWLEDGEMENTS</a:t>
            </a:r>
            <a:endParaRPr lang="en-US" b="1" dirty="0">
              <a:solidFill>
                <a:schemeClr val="bg2">
                  <a:lumMod val="40000"/>
                  <a:lumOff val="60000"/>
                </a:schemeClr>
              </a:solidFill>
            </a:endParaRPr>
          </a:p>
        </p:txBody>
      </p:sp>
      <p:sp>
        <p:nvSpPr>
          <p:cNvPr id="3" name="Content Placeholder 2"/>
          <p:cNvSpPr>
            <a:spLocks noGrp="1"/>
          </p:cNvSpPr>
          <p:nvPr>
            <p:ph idx="1"/>
          </p:nvPr>
        </p:nvSpPr>
        <p:spPr/>
        <p:txBody>
          <a:bodyPr/>
          <a:lstStyle/>
          <a:p>
            <a:r>
              <a:rPr lang="en-US" b="1" dirty="0">
                <a:solidFill>
                  <a:schemeClr val="bg2">
                    <a:lumMod val="40000"/>
                    <a:lumOff val="60000"/>
                  </a:schemeClr>
                </a:solidFill>
              </a:rPr>
              <a:t>FGDC CAP Grant  </a:t>
            </a:r>
            <a:r>
              <a:rPr lang="en-US" b="1" dirty="0" smtClean="0">
                <a:solidFill>
                  <a:schemeClr val="bg2">
                    <a:lumMod val="40000"/>
                    <a:lumOff val="60000"/>
                  </a:schemeClr>
                </a:solidFill>
              </a:rPr>
              <a:t>(link to our report) - </a:t>
            </a:r>
            <a:r>
              <a:rPr lang="en-US" b="1" dirty="0" smtClean="0">
                <a:solidFill>
                  <a:schemeClr val="bg2">
                    <a:lumMod val="40000"/>
                    <a:lumOff val="60000"/>
                  </a:schemeClr>
                </a:solidFill>
                <a:hlinkClick r:id="rId3"/>
              </a:rPr>
              <a:t>www.fgdc.gov/grants/2011CAP/projects/G11AC20056</a:t>
            </a:r>
            <a:endParaRPr lang="en-US" b="1" dirty="0" smtClean="0">
              <a:solidFill>
                <a:schemeClr val="bg2">
                  <a:lumMod val="40000"/>
                  <a:lumOff val="60000"/>
                </a:schemeClr>
              </a:solidFill>
            </a:endParaRPr>
          </a:p>
          <a:p>
            <a:r>
              <a:rPr lang="en-US" b="1" dirty="0" smtClean="0">
                <a:solidFill>
                  <a:schemeClr val="bg2">
                    <a:lumMod val="40000"/>
                    <a:lumOff val="60000"/>
                  </a:schemeClr>
                </a:solidFill>
              </a:rPr>
              <a:t>GITA </a:t>
            </a:r>
            <a:r>
              <a:rPr lang="en-US" b="1" dirty="0">
                <a:solidFill>
                  <a:schemeClr val="bg2">
                    <a:lumMod val="40000"/>
                    <a:lumOff val="60000"/>
                  </a:schemeClr>
                </a:solidFill>
              </a:rPr>
              <a:t>- </a:t>
            </a:r>
            <a:r>
              <a:rPr lang="en-US" b="1" dirty="0">
                <a:solidFill>
                  <a:schemeClr val="bg2">
                    <a:lumMod val="40000"/>
                    <a:lumOff val="60000"/>
                  </a:schemeClr>
                </a:solidFill>
                <a:hlinkClick r:id="rId4"/>
              </a:rPr>
              <a:t>www.gita.org/</a:t>
            </a:r>
            <a:endParaRPr lang="en-US" b="1" dirty="0" smtClean="0">
              <a:solidFill>
                <a:schemeClr val="bg2">
                  <a:lumMod val="40000"/>
                  <a:lumOff val="60000"/>
                </a:schemeClr>
              </a:solidFill>
            </a:endParaRPr>
          </a:p>
          <a:p>
            <a:r>
              <a:rPr lang="en-US" b="1" dirty="0" smtClean="0">
                <a:solidFill>
                  <a:schemeClr val="bg2">
                    <a:lumMod val="40000"/>
                    <a:lumOff val="60000"/>
                  </a:schemeClr>
                </a:solidFill>
              </a:rPr>
              <a:t>Rockefeller Institute of Government </a:t>
            </a:r>
            <a:r>
              <a:rPr lang="en-US" b="1" dirty="0">
                <a:solidFill>
                  <a:schemeClr val="bg2">
                    <a:lumMod val="40000"/>
                    <a:lumOff val="60000"/>
                  </a:schemeClr>
                </a:solidFill>
              </a:rPr>
              <a:t>- </a:t>
            </a:r>
            <a:r>
              <a:rPr lang="en-US" b="1" dirty="0" smtClean="0">
                <a:solidFill>
                  <a:schemeClr val="bg2">
                    <a:lumMod val="40000"/>
                    <a:lumOff val="60000"/>
                  </a:schemeClr>
                </a:solidFill>
                <a:hlinkClick r:id="rId5"/>
              </a:rPr>
              <a:t>www.rockinst.org/</a:t>
            </a:r>
            <a:endParaRPr lang="en-US" b="1" dirty="0" smtClean="0">
              <a:solidFill>
                <a:schemeClr val="bg2">
                  <a:lumMod val="40000"/>
                  <a:lumOff val="60000"/>
                </a:schemeClr>
              </a:solidFill>
            </a:endParaRPr>
          </a:p>
          <a:p>
            <a:r>
              <a:rPr lang="en-US" b="1" dirty="0" smtClean="0">
                <a:solidFill>
                  <a:schemeClr val="bg2">
                    <a:lumMod val="40000"/>
                    <a:lumOff val="60000"/>
                  </a:schemeClr>
                </a:solidFill>
              </a:rPr>
              <a:t>NYS </a:t>
            </a:r>
            <a:r>
              <a:rPr lang="en-US" b="1" dirty="0">
                <a:solidFill>
                  <a:schemeClr val="bg2">
                    <a:lumMod val="40000"/>
                    <a:lumOff val="60000"/>
                  </a:schemeClr>
                </a:solidFill>
              </a:rPr>
              <a:t>Orthoimagery Application - </a:t>
            </a:r>
            <a:r>
              <a:rPr lang="en-US" b="1" dirty="0" smtClean="0">
                <a:solidFill>
                  <a:schemeClr val="bg2">
                    <a:lumMod val="40000"/>
                    <a:lumOff val="60000"/>
                  </a:schemeClr>
                </a:solidFill>
                <a:hlinkClick r:id="rId6"/>
              </a:rPr>
              <a:t>www.orthos.dhses.ny.gov/</a:t>
            </a:r>
            <a:endParaRPr lang="en-US" b="1" dirty="0" smtClean="0">
              <a:solidFill>
                <a:schemeClr val="bg2">
                  <a:lumMod val="40000"/>
                  <a:lumOff val="60000"/>
                </a:schemeClr>
              </a:solidFill>
            </a:endParaRPr>
          </a:p>
        </p:txBody>
      </p:sp>
      <p:sp>
        <p:nvSpPr>
          <p:cNvPr id="4" name="Footer Placeholder 3"/>
          <p:cNvSpPr>
            <a:spLocks noGrp="1"/>
          </p:cNvSpPr>
          <p:nvPr>
            <p:ph type="ftr" sz="quarter" idx="11"/>
          </p:nvPr>
        </p:nvSpPr>
        <p:spPr/>
        <p:txBody>
          <a:bodyPr/>
          <a:lstStyle/>
          <a:p>
            <a:pPr algn="ctr"/>
            <a:r>
              <a:rPr lang="en-US" dirty="0" smtClean="0">
                <a:solidFill>
                  <a:schemeClr val="bg2">
                    <a:lumMod val="40000"/>
                    <a:lumOff val="60000"/>
                  </a:schemeClr>
                </a:solidFill>
              </a:rPr>
              <a:t>New York State Orthoimagery ROI</a:t>
            </a:r>
            <a:endParaRPr lang="en-US" dirty="0">
              <a:solidFill>
                <a:schemeClr val="bg2">
                  <a:lumMod val="40000"/>
                  <a:lumOff val="60000"/>
                </a:schemeClr>
              </a:solidFill>
            </a:endParaRPr>
          </a:p>
        </p:txBody>
      </p:sp>
      <p:sp>
        <p:nvSpPr>
          <p:cNvPr id="5" name="Slide Number Placeholder 4"/>
          <p:cNvSpPr>
            <a:spLocks noGrp="1"/>
          </p:cNvSpPr>
          <p:nvPr>
            <p:ph type="sldNum" sz="quarter" idx="12"/>
          </p:nvPr>
        </p:nvSpPr>
        <p:spPr/>
        <p:txBody>
          <a:bodyPr/>
          <a:lstStyle/>
          <a:p>
            <a:pPr eaLnBrk="1" latinLnBrk="0" hangingPunct="1"/>
            <a:fld id="{69E29E33-B620-47F9-BB04-8846C2A5AFCC}" type="slidenum">
              <a:rPr kumimoji="0" lang="en-US" smtClean="0">
                <a:solidFill>
                  <a:schemeClr val="bg2">
                    <a:lumMod val="40000"/>
                    <a:lumOff val="60000"/>
                  </a:schemeClr>
                </a:solidFill>
              </a:rPr>
              <a:pPr eaLnBrk="1" latinLnBrk="0" hangingPunct="1"/>
              <a:t>23</a:t>
            </a:fld>
            <a:endParaRPr kumimoji="0" lang="en-US">
              <a:solidFill>
                <a:schemeClr val="bg2">
                  <a:lumMod val="40000"/>
                  <a:lumOff val="60000"/>
                </a:schemeClr>
              </a:solidFill>
            </a:endParaRPr>
          </a:p>
        </p:txBody>
      </p:sp>
    </p:spTree>
    <p:extLst>
      <p:ext uri="{BB962C8B-B14F-4D97-AF65-F5344CB8AC3E}">
        <p14:creationId xmlns:p14="http://schemas.microsoft.com/office/powerpoint/2010/main" val="368009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5000"/>
                            </p:stCondLst>
                            <p:childTnLst>
                              <p:par>
                                <p:cTn id="17" presetID="42" presetClass="entr" presetSubtype="0" fill="hold"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8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anim calcmode="lin" valueType="num">
                                      <p:cBhvr>
                                        <p:cTn id="2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Examples of GIS ROI</a:t>
            </a:r>
            <a:endParaRPr lang="en-US" dirty="0"/>
          </a:p>
        </p:txBody>
      </p:sp>
      <p:sp>
        <p:nvSpPr>
          <p:cNvPr id="4" name="Footer Placeholder 3"/>
          <p:cNvSpPr>
            <a:spLocks noGrp="1"/>
          </p:cNvSpPr>
          <p:nvPr>
            <p:ph type="ftr" sz="quarter" idx="11"/>
          </p:nvPr>
        </p:nvSpPr>
        <p:spPr/>
        <p:txBody>
          <a:bodyPr/>
          <a:lstStyle/>
          <a:p>
            <a:r>
              <a:rPr lang="en-US" smtClean="0"/>
              <a:t>New York State Orthoimagery ROI</a:t>
            </a:r>
            <a:endParaRPr lang="en-US" dirty="0"/>
          </a:p>
        </p:txBody>
      </p:sp>
      <p:sp>
        <p:nvSpPr>
          <p:cNvPr id="5" name="Slide Number Placeholder 4"/>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24</a:t>
            </a:fld>
            <a:endParaRPr kumimoji="0"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5531"/>
            <a:ext cx="8534400" cy="654693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55531"/>
            <a:ext cx="8534400" cy="654693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155531"/>
            <a:ext cx="8534400" cy="654693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160974"/>
            <a:ext cx="8534400" cy="654693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155532"/>
            <a:ext cx="8534399" cy="6546936"/>
          </a:xfrm>
          <a:prstGeom prst="rect">
            <a:avLst/>
          </a:prstGeom>
        </p:spPr>
      </p:pic>
    </p:spTree>
    <p:extLst>
      <p:ext uri="{BB962C8B-B14F-4D97-AF65-F5344CB8AC3E}">
        <p14:creationId xmlns:p14="http://schemas.microsoft.com/office/powerpoint/2010/main" val="197082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2">
                    <a:lumMod val="40000"/>
                    <a:lumOff val="60000"/>
                  </a:schemeClr>
                </a:solidFill>
              </a:rPr>
              <a:t>Some Basic Facts </a:t>
            </a:r>
            <a:r>
              <a:rPr lang="en-US" dirty="0" smtClean="0">
                <a:solidFill>
                  <a:schemeClr val="bg2">
                    <a:lumMod val="40000"/>
                    <a:lumOff val="60000"/>
                  </a:schemeClr>
                </a:solidFill>
              </a:rPr>
              <a:t>- </a:t>
            </a:r>
            <a:r>
              <a:rPr lang="en-US" b="1" dirty="0" smtClean="0">
                <a:solidFill>
                  <a:schemeClr val="bg2">
                    <a:lumMod val="40000"/>
                    <a:lumOff val="60000"/>
                  </a:schemeClr>
                </a:solidFill>
              </a:rPr>
              <a:t>NYSDOP</a:t>
            </a:r>
            <a:endParaRPr lang="en-US" b="1" dirty="0">
              <a:solidFill>
                <a:schemeClr val="bg2">
                  <a:lumMod val="40000"/>
                  <a:lumOff val="60000"/>
                </a:schemeClr>
              </a:solidFill>
            </a:endParaRPr>
          </a:p>
        </p:txBody>
      </p:sp>
      <p:sp>
        <p:nvSpPr>
          <p:cNvPr id="3" name="Content Placeholder 2"/>
          <p:cNvSpPr>
            <a:spLocks noGrp="1"/>
          </p:cNvSpPr>
          <p:nvPr>
            <p:ph idx="1"/>
          </p:nvPr>
        </p:nvSpPr>
        <p:spPr/>
        <p:txBody>
          <a:bodyPr/>
          <a:lstStyle/>
          <a:p>
            <a:pPr>
              <a:buFont typeface="Arial" pitchFamily="34" charset="0"/>
              <a:buChar char="•"/>
            </a:pPr>
            <a:r>
              <a:rPr lang="en-US" b="1" dirty="0" smtClean="0">
                <a:solidFill>
                  <a:schemeClr val="bg2">
                    <a:lumMod val="40000"/>
                    <a:lumOff val="60000"/>
                  </a:schemeClr>
                </a:solidFill>
                <a:latin typeface="Arial" pitchFamily="34" charset="0"/>
                <a:cs typeface="Arial" pitchFamily="34" charset="0"/>
              </a:rPr>
              <a:t>All imagery flown in spring – leaf off</a:t>
            </a:r>
          </a:p>
          <a:p>
            <a:pPr>
              <a:buFont typeface="Arial" pitchFamily="34" charset="0"/>
              <a:buChar char="•"/>
            </a:pPr>
            <a:r>
              <a:rPr lang="en-US" b="1" dirty="0" smtClean="0">
                <a:solidFill>
                  <a:schemeClr val="bg2">
                    <a:lumMod val="40000"/>
                    <a:lumOff val="60000"/>
                  </a:schemeClr>
                </a:solidFill>
                <a:latin typeface="Arial" pitchFamily="34" charset="0"/>
                <a:cs typeface="Arial" pitchFamily="34" charset="0"/>
              </a:rPr>
              <a:t>Rigorous QA/QC </a:t>
            </a:r>
          </a:p>
          <a:p>
            <a:pPr>
              <a:buFont typeface="Arial" pitchFamily="34" charset="0"/>
              <a:buChar char="•"/>
            </a:pPr>
            <a:r>
              <a:rPr lang="en-US" b="1" dirty="0" smtClean="0">
                <a:solidFill>
                  <a:schemeClr val="bg2">
                    <a:lumMod val="40000"/>
                    <a:lumOff val="60000"/>
                  </a:schemeClr>
                </a:solidFill>
                <a:latin typeface="Arial" pitchFamily="34" charset="0"/>
                <a:cs typeface="Arial" pitchFamily="34" charset="0"/>
              </a:rPr>
              <a:t>Accuracy +- 4 ft. horizontal for 1 ft. and ½ ft.</a:t>
            </a:r>
          </a:p>
          <a:p>
            <a:pPr>
              <a:buFont typeface="Arial" pitchFamily="34" charset="0"/>
              <a:buChar char="•"/>
            </a:pPr>
            <a:r>
              <a:rPr lang="en-US" b="1" dirty="0" smtClean="0">
                <a:solidFill>
                  <a:schemeClr val="bg2">
                    <a:lumMod val="40000"/>
                    <a:lumOff val="60000"/>
                  </a:schemeClr>
                </a:solidFill>
                <a:latin typeface="Arial" pitchFamily="34" charset="0"/>
                <a:cs typeface="Arial" pitchFamily="34" charset="0"/>
              </a:rPr>
              <a:t>Accuracy +- 8 ft. horizontal for 2 ft.</a:t>
            </a:r>
          </a:p>
          <a:p>
            <a:pPr>
              <a:buFont typeface="Arial" pitchFamily="34" charset="0"/>
              <a:buChar char="•"/>
            </a:pPr>
            <a:r>
              <a:rPr lang="en-US" b="1" dirty="0" smtClean="0">
                <a:solidFill>
                  <a:schemeClr val="bg2">
                    <a:lumMod val="40000"/>
                    <a:lumOff val="60000"/>
                  </a:schemeClr>
                </a:solidFill>
                <a:latin typeface="Arial" pitchFamily="34" charset="0"/>
                <a:cs typeface="Arial" pitchFamily="34" charset="0"/>
              </a:rPr>
              <a:t>Checked by NYS DOT photogrammetry unit</a:t>
            </a:r>
          </a:p>
          <a:p>
            <a:pPr>
              <a:buFont typeface="Arial" pitchFamily="34" charset="0"/>
              <a:buChar char="•"/>
            </a:pPr>
            <a:r>
              <a:rPr lang="en-US" b="1" dirty="0" smtClean="0">
                <a:solidFill>
                  <a:schemeClr val="bg2">
                    <a:lumMod val="40000"/>
                    <a:lumOff val="60000"/>
                  </a:schemeClr>
                </a:solidFill>
                <a:latin typeface="Arial" pitchFamily="34" charset="0"/>
                <a:cs typeface="Arial" pitchFamily="34" charset="0"/>
              </a:rPr>
              <a:t>Further quality review by GPO</a:t>
            </a:r>
          </a:p>
          <a:p>
            <a:pPr>
              <a:buFont typeface="Arial" pitchFamily="34" charset="0"/>
              <a:buChar char="•"/>
            </a:pPr>
            <a:r>
              <a:rPr lang="en-US" b="1" dirty="0">
                <a:solidFill>
                  <a:schemeClr val="bg2">
                    <a:lumMod val="40000"/>
                    <a:lumOff val="60000"/>
                  </a:schemeClr>
                </a:solidFill>
                <a:latin typeface="Arial" pitchFamily="34" charset="0"/>
                <a:cs typeface="Arial" pitchFamily="34" charset="0"/>
              </a:rPr>
              <a:t>Upgrades available in coverage and </a:t>
            </a:r>
            <a:r>
              <a:rPr lang="en-US" b="1" dirty="0" smtClean="0">
                <a:solidFill>
                  <a:schemeClr val="bg2">
                    <a:lumMod val="40000"/>
                    <a:lumOff val="60000"/>
                  </a:schemeClr>
                </a:solidFill>
                <a:latin typeface="Arial" pitchFamily="34" charset="0"/>
                <a:cs typeface="Arial" pitchFamily="34" charset="0"/>
              </a:rPr>
              <a:t>resolution</a:t>
            </a:r>
          </a:p>
          <a:p>
            <a:pPr marL="0" indent="0">
              <a:buNone/>
            </a:pPr>
            <a:endParaRPr lang="en-US" b="1" dirty="0">
              <a:solidFill>
                <a:schemeClr val="bg2">
                  <a:lumMod val="40000"/>
                  <a:lumOff val="60000"/>
                </a:schemeClr>
              </a:solidFill>
              <a:latin typeface="Arial" pitchFamily="34" charset="0"/>
              <a:cs typeface="Arial" pitchFamily="34" charset="0"/>
            </a:endParaRPr>
          </a:p>
          <a:p>
            <a:pPr>
              <a:buFont typeface="Arial" pitchFamily="34" charset="0"/>
              <a:buChar char="•"/>
            </a:pPr>
            <a:endParaRPr lang="en-US" b="1" dirty="0">
              <a:solidFill>
                <a:schemeClr val="bg2">
                  <a:lumMod val="40000"/>
                  <a:lumOff val="60000"/>
                </a:scheme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algn="ctr"/>
            <a:r>
              <a:rPr lang="en-US" dirty="0" smtClean="0">
                <a:solidFill>
                  <a:schemeClr val="bg2">
                    <a:lumMod val="60000"/>
                    <a:lumOff val="40000"/>
                  </a:schemeClr>
                </a:solidFill>
                <a:latin typeface="Arial" pitchFamily="34" charset="0"/>
                <a:cs typeface="Arial" pitchFamily="34" charset="0"/>
              </a:rPr>
              <a:t>New York State Orthoimagery ROI</a:t>
            </a:r>
            <a:endParaRPr lang="en-US" dirty="0">
              <a:solidFill>
                <a:schemeClr val="bg2">
                  <a:lumMod val="60000"/>
                  <a:lumOff val="40000"/>
                </a:scheme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schemeClr val="bg2">
                    <a:lumMod val="60000"/>
                    <a:lumOff val="40000"/>
                  </a:schemeClr>
                </a:solidFill>
              </a:rPr>
              <a:pPr/>
              <a:t>3</a:t>
            </a:fld>
            <a:endParaRPr lang="en-US" dirty="0">
              <a:solidFill>
                <a:schemeClr val="bg2">
                  <a:lumMod val="60000"/>
                  <a:lumOff val="40000"/>
                </a:schemeClr>
              </a:solidFill>
            </a:endParaRPr>
          </a:p>
        </p:txBody>
      </p:sp>
    </p:spTree>
    <p:extLst>
      <p:ext uri="{BB962C8B-B14F-4D97-AF65-F5344CB8AC3E}">
        <p14:creationId xmlns:p14="http://schemas.microsoft.com/office/powerpoint/2010/main" val="1503953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solidFill>
                  <a:schemeClr val="bg2">
                    <a:lumMod val="40000"/>
                    <a:lumOff val="60000"/>
                  </a:schemeClr>
                </a:solidFill>
              </a:rPr>
              <a:t/>
            </a:r>
            <a:br>
              <a:rPr lang="en-US" sz="4800" b="1" dirty="0">
                <a:solidFill>
                  <a:schemeClr val="bg2">
                    <a:lumMod val="40000"/>
                    <a:lumOff val="60000"/>
                  </a:schemeClr>
                </a:solidFill>
              </a:rPr>
            </a:br>
            <a:r>
              <a:rPr lang="en-US" sz="6700" b="1" dirty="0" smtClean="0">
                <a:solidFill>
                  <a:schemeClr val="bg2">
                    <a:lumMod val="40000"/>
                    <a:lumOff val="60000"/>
                  </a:schemeClr>
                </a:solidFill>
              </a:rPr>
              <a:t>Why</a:t>
            </a:r>
            <a:r>
              <a:rPr lang="en-US" dirty="0" smtClean="0"/>
              <a:t> </a:t>
            </a:r>
            <a:r>
              <a:rPr lang="en-US" sz="6700" b="1" dirty="0" smtClean="0">
                <a:solidFill>
                  <a:schemeClr val="bg2">
                    <a:lumMod val="40000"/>
                    <a:lumOff val="60000"/>
                  </a:schemeClr>
                </a:solidFill>
              </a:rPr>
              <a:t>NYSDOP?</a:t>
            </a:r>
            <a:endParaRPr lang="en-US" sz="6700" b="1" dirty="0">
              <a:solidFill>
                <a:schemeClr val="bg2">
                  <a:lumMod val="40000"/>
                  <a:lumOff val="60000"/>
                </a:schemeClr>
              </a:solidFill>
            </a:endParaRPr>
          </a:p>
        </p:txBody>
      </p:sp>
      <p:sp>
        <p:nvSpPr>
          <p:cNvPr id="3" name="Content Placeholder 2"/>
          <p:cNvSpPr>
            <a:spLocks noGrp="1"/>
          </p:cNvSpPr>
          <p:nvPr>
            <p:ph idx="1"/>
          </p:nvPr>
        </p:nvSpPr>
        <p:spPr/>
        <p:txBody>
          <a:bodyPr>
            <a:normAutofit/>
          </a:bodyPr>
          <a:lstStyle/>
          <a:p>
            <a:r>
              <a:rPr lang="en-US" sz="3600" b="1" dirty="0" smtClean="0">
                <a:solidFill>
                  <a:schemeClr val="bg2">
                    <a:lumMod val="40000"/>
                    <a:lumOff val="60000"/>
                  </a:schemeClr>
                </a:solidFill>
              </a:rPr>
              <a:t>Flown in spring</a:t>
            </a:r>
          </a:p>
          <a:p>
            <a:r>
              <a:rPr lang="en-US" sz="3600" b="1" dirty="0" smtClean="0">
                <a:solidFill>
                  <a:schemeClr val="bg2">
                    <a:lumMod val="40000"/>
                    <a:lumOff val="60000"/>
                  </a:schemeClr>
                </a:solidFill>
              </a:rPr>
              <a:t>Leaf off</a:t>
            </a:r>
          </a:p>
          <a:p>
            <a:r>
              <a:rPr lang="en-US" sz="3600" b="1" dirty="0" smtClean="0">
                <a:solidFill>
                  <a:schemeClr val="bg2">
                    <a:lumMod val="40000"/>
                    <a:lumOff val="60000"/>
                  </a:schemeClr>
                </a:solidFill>
              </a:rPr>
              <a:t>Rectified, accurate</a:t>
            </a:r>
          </a:p>
          <a:p>
            <a:r>
              <a:rPr lang="en-US" sz="3600" b="1" dirty="0" smtClean="0">
                <a:solidFill>
                  <a:schemeClr val="bg2">
                    <a:lumMod val="40000"/>
                    <a:lumOff val="60000"/>
                  </a:schemeClr>
                </a:solidFill>
              </a:rPr>
              <a:t>Cloudless</a:t>
            </a:r>
            <a:endParaRPr lang="en-US" sz="3600" b="1" dirty="0">
              <a:solidFill>
                <a:schemeClr val="bg2">
                  <a:lumMod val="40000"/>
                  <a:lumOff val="60000"/>
                </a:schemeClr>
              </a:solidFill>
            </a:endParaRPr>
          </a:p>
        </p:txBody>
      </p:sp>
      <p:sp>
        <p:nvSpPr>
          <p:cNvPr id="4" name="Footer Placeholder 3"/>
          <p:cNvSpPr>
            <a:spLocks noGrp="1"/>
          </p:cNvSpPr>
          <p:nvPr>
            <p:ph type="ftr" sz="quarter" idx="11"/>
          </p:nvPr>
        </p:nvSpPr>
        <p:spPr/>
        <p:txBody>
          <a:bodyPr/>
          <a:lstStyle/>
          <a:p>
            <a:r>
              <a:rPr lang="en-US" smtClean="0"/>
              <a:t>New York State Orthoimagery ROI</a:t>
            </a:r>
            <a:endParaRPr lang="en-US" dirty="0"/>
          </a:p>
        </p:txBody>
      </p:sp>
      <p:sp>
        <p:nvSpPr>
          <p:cNvPr id="5" name="Slide Number Placeholder 4"/>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4</a:t>
            </a:fld>
            <a:endParaRPr kumimoji="0"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7" y="401176"/>
            <a:ext cx="9176657" cy="573292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90290"/>
            <a:ext cx="9144000" cy="606990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627" y="424509"/>
            <a:ext cx="11030454" cy="6035689"/>
          </a:xfrm>
          <a:prstGeom prst="rect">
            <a:avLst/>
          </a:prstGeom>
        </p:spPr>
      </p:pic>
    </p:spTree>
    <p:extLst>
      <p:ext uri="{BB962C8B-B14F-4D97-AF65-F5344CB8AC3E}">
        <p14:creationId xmlns:p14="http://schemas.microsoft.com/office/powerpoint/2010/main" val="149256371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New York State Orthoimagery ROI</a:t>
            </a:r>
            <a:endParaRPr lang="en-US" dirty="0"/>
          </a:p>
        </p:txBody>
      </p:sp>
      <p:sp>
        <p:nvSpPr>
          <p:cNvPr id="5" name="Slide Number Placeholder 4"/>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5</a:t>
            </a:fld>
            <a:endParaRPr kumimoji="0"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634374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 y="228600"/>
            <a:ext cx="9180478" cy="6090243"/>
          </a:xfrm>
          <a:prstGeom prst="rect">
            <a:avLst/>
          </a:prstGeom>
        </p:spPr>
      </p:pic>
    </p:spTree>
    <p:extLst>
      <p:ext uri="{BB962C8B-B14F-4D97-AF65-F5344CB8AC3E}">
        <p14:creationId xmlns:p14="http://schemas.microsoft.com/office/powerpoint/2010/main" val="25775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solidFill>
                  <a:schemeClr val="bg1"/>
                </a:solidFill>
                <a:latin typeface="Arial" pitchFamily="34" charset="0"/>
                <a:cs typeface="Arial" pitchFamily="34" charset="0"/>
              </a:rPr>
              <a:t>New York State Orthoimagery ROI</a:t>
            </a:r>
            <a:endParaRPr lang="en-US"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a:xfrm>
            <a:off x="7924800" y="6356351"/>
            <a:ext cx="762000" cy="349250"/>
          </a:xfrm>
        </p:spPr>
        <p:txBody>
          <a:bodyPr/>
          <a:lstStyle/>
          <a:p>
            <a:pPr eaLnBrk="1" latinLnBrk="0" hangingPunct="1"/>
            <a:fld id="{69E29E33-B620-47F9-BB04-8846C2A5AFCC}" type="slidenum">
              <a:rPr kumimoji="0" lang="en-US" smtClean="0">
                <a:solidFill>
                  <a:schemeClr val="bg1"/>
                </a:solidFill>
              </a:rPr>
              <a:pPr eaLnBrk="1" latinLnBrk="0" hangingPunct="1"/>
              <a:t>6</a:t>
            </a:fld>
            <a:endParaRPr kumimoji="0" lang="en-US"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8875059" cy="6858000"/>
          </a:xfrm>
          <a:prstGeom prst="rect">
            <a:avLst/>
          </a:prstGeom>
        </p:spPr>
      </p:pic>
    </p:spTree>
    <p:extLst>
      <p:ext uri="{BB962C8B-B14F-4D97-AF65-F5344CB8AC3E}">
        <p14:creationId xmlns:p14="http://schemas.microsoft.com/office/powerpoint/2010/main" val="1466898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71"/>
            <a:ext cx="9177562" cy="6675121"/>
          </a:xfrm>
          <a:prstGeom prst="rect">
            <a:avLst/>
          </a:prstGeom>
        </p:spPr>
      </p:pic>
      <p:sp>
        <p:nvSpPr>
          <p:cNvPr id="4" name="Footer Placeholder 3"/>
          <p:cNvSpPr>
            <a:spLocks noGrp="1"/>
          </p:cNvSpPr>
          <p:nvPr>
            <p:ph type="ftr" sz="quarter" idx="11"/>
          </p:nvPr>
        </p:nvSpPr>
        <p:spPr>
          <a:xfrm>
            <a:off x="2667000" y="6477000"/>
            <a:ext cx="3352800" cy="244475"/>
          </a:xfrm>
          <a:solidFill>
            <a:schemeClr val="tx1"/>
          </a:solidFill>
        </p:spPr>
        <p:txBody>
          <a:bodyPr/>
          <a:lstStyle/>
          <a:p>
            <a:pPr algn="ctr"/>
            <a:r>
              <a:rPr lang="en-US" dirty="0" smtClean="0">
                <a:solidFill>
                  <a:schemeClr val="bg1"/>
                </a:solidFill>
                <a:latin typeface="Arial" pitchFamily="34" charset="0"/>
                <a:cs typeface="Arial" pitchFamily="34" charset="0"/>
              </a:rPr>
              <a:t>New York State Orthoimagery ROI</a:t>
            </a:r>
            <a:endParaRPr lang="en-US"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a:xfrm>
            <a:off x="8382000" y="6477000"/>
            <a:ext cx="304800" cy="168275"/>
          </a:xfrm>
          <a:solidFill>
            <a:schemeClr val="tx1"/>
          </a:solidFill>
        </p:spPr>
        <p:txBody>
          <a:bodyPr/>
          <a:lstStyle/>
          <a:p>
            <a:pPr eaLnBrk="1" latinLnBrk="0" hangingPunct="1"/>
            <a:fld id="{69E29E33-B620-47F9-BB04-8846C2A5AFCC}" type="slidenum">
              <a:rPr kumimoji="0" lang="en-US" smtClean="0">
                <a:solidFill>
                  <a:schemeClr val="bg1"/>
                </a:solidFill>
                <a:latin typeface="Arial" pitchFamily="34" charset="0"/>
                <a:cs typeface="Arial" pitchFamily="34" charset="0"/>
              </a:rPr>
              <a:pPr eaLnBrk="1" latinLnBrk="0" hangingPunct="1"/>
              <a:t>7</a:t>
            </a:fld>
            <a:endParaRPr kumimoji="0"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306244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b="1" dirty="0" smtClean="0">
                <a:solidFill>
                  <a:schemeClr val="bg2">
                    <a:lumMod val="40000"/>
                    <a:lumOff val="60000"/>
                  </a:schemeClr>
                </a:solidFill>
              </a:rPr>
              <a:t>Orthoimagery: How Valuable?</a:t>
            </a:r>
            <a:endParaRPr lang="en-US" b="1" dirty="0">
              <a:solidFill>
                <a:schemeClr val="bg2">
                  <a:lumMod val="40000"/>
                  <a:lumOff val="60000"/>
                </a:schemeClr>
              </a:solidFill>
            </a:endParaRPr>
          </a:p>
        </p:txBody>
      </p:sp>
      <p:sp>
        <p:nvSpPr>
          <p:cNvPr id="3" name="Content Placeholder 2"/>
          <p:cNvSpPr>
            <a:spLocks noGrp="1"/>
          </p:cNvSpPr>
          <p:nvPr>
            <p:ph idx="1"/>
          </p:nvPr>
        </p:nvSpPr>
        <p:spPr/>
        <p:txBody>
          <a:bodyPr>
            <a:normAutofit/>
          </a:bodyPr>
          <a:lstStyle/>
          <a:p>
            <a:pPr>
              <a:lnSpc>
                <a:spcPct val="150000"/>
              </a:lnSpc>
              <a:buClr>
                <a:schemeClr val="bg2">
                  <a:lumMod val="40000"/>
                  <a:lumOff val="60000"/>
                </a:schemeClr>
              </a:buClr>
              <a:buSzPct val="70000"/>
              <a:buFont typeface="Wingdings" pitchFamily="2" charset="2"/>
              <a:buChar char="§"/>
            </a:pPr>
            <a:r>
              <a:rPr lang="en-US" b="1" dirty="0" smtClean="0">
                <a:solidFill>
                  <a:schemeClr val="bg2">
                    <a:lumMod val="40000"/>
                    <a:lumOff val="60000"/>
                  </a:schemeClr>
                </a:solidFill>
                <a:latin typeface="Arial" pitchFamily="34" charset="0"/>
                <a:cs typeface="Arial" pitchFamily="34" charset="0"/>
              </a:rPr>
              <a:t>We always knew our program was valuable </a:t>
            </a:r>
          </a:p>
          <a:p>
            <a:pPr>
              <a:lnSpc>
                <a:spcPct val="150000"/>
              </a:lnSpc>
              <a:buClr>
                <a:schemeClr val="bg2">
                  <a:lumMod val="40000"/>
                  <a:lumOff val="60000"/>
                </a:schemeClr>
              </a:buClr>
              <a:buSzPct val="70000"/>
              <a:buFont typeface="Wingdings" pitchFamily="2" charset="2"/>
              <a:buChar char="§"/>
            </a:pPr>
            <a:r>
              <a:rPr lang="en-US" b="1" dirty="0" smtClean="0">
                <a:solidFill>
                  <a:schemeClr val="bg2">
                    <a:lumMod val="40000"/>
                    <a:lumOff val="60000"/>
                  </a:schemeClr>
                </a:solidFill>
                <a:latin typeface="Arial" pitchFamily="34" charset="0"/>
                <a:cs typeface="Arial" pitchFamily="34" charset="0"/>
              </a:rPr>
              <a:t>Applied for NSDI CAP Grant for study of ROI</a:t>
            </a:r>
          </a:p>
          <a:p>
            <a:pPr>
              <a:lnSpc>
                <a:spcPct val="150000"/>
              </a:lnSpc>
              <a:buClr>
                <a:schemeClr val="bg2">
                  <a:lumMod val="40000"/>
                  <a:lumOff val="60000"/>
                </a:schemeClr>
              </a:buClr>
              <a:buSzPct val="70000"/>
              <a:buFont typeface="Wingdings" pitchFamily="2" charset="2"/>
              <a:buChar char="§"/>
            </a:pPr>
            <a:r>
              <a:rPr lang="en-US" b="1" dirty="0" smtClean="0">
                <a:solidFill>
                  <a:schemeClr val="bg2">
                    <a:lumMod val="40000"/>
                    <a:lumOff val="60000"/>
                  </a:schemeClr>
                </a:solidFill>
                <a:latin typeface="Arial" pitchFamily="34" charset="0"/>
                <a:cs typeface="Arial" pitchFamily="34" charset="0"/>
              </a:rPr>
              <a:t>Compare COSTS of program to BENEFITS</a:t>
            </a:r>
          </a:p>
          <a:p>
            <a:pPr>
              <a:lnSpc>
                <a:spcPct val="150000"/>
              </a:lnSpc>
              <a:buClr>
                <a:schemeClr val="bg2">
                  <a:lumMod val="40000"/>
                  <a:lumOff val="60000"/>
                </a:schemeClr>
              </a:buClr>
              <a:buSzPct val="70000"/>
              <a:buFont typeface="Wingdings" pitchFamily="2" charset="2"/>
              <a:buChar char="§"/>
            </a:pPr>
            <a:r>
              <a:rPr lang="en-US" b="1" dirty="0" smtClean="0">
                <a:solidFill>
                  <a:schemeClr val="bg2">
                    <a:lumMod val="40000"/>
                    <a:lumOff val="60000"/>
                  </a:schemeClr>
                </a:solidFill>
                <a:latin typeface="Arial" pitchFamily="34" charset="0"/>
                <a:cs typeface="Arial" pitchFamily="34" charset="0"/>
              </a:rPr>
              <a:t>Methodology developed by GITA</a:t>
            </a:r>
          </a:p>
          <a:p>
            <a:pPr>
              <a:lnSpc>
                <a:spcPct val="150000"/>
              </a:lnSpc>
              <a:buClr>
                <a:schemeClr val="bg2">
                  <a:lumMod val="40000"/>
                  <a:lumOff val="60000"/>
                </a:schemeClr>
              </a:buClr>
              <a:buSzPct val="70000"/>
              <a:buFont typeface="Wingdings" pitchFamily="2" charset="2"/>
              <a:buChar char="§"/>
            </a:pPr>
            <a:r>
              <a:rPr lang="en-US" b="1" dirty="0" smtClean="0">
                <a:solidFill>
                  <a:schemeClr val="bg2">
                    <a:lumMod val="40000"/>
                    <a:lumOff val="60000"/>
                  </a:schemeClr>
                </a:solidFill>
                <a:latin typeface="Arial" pitchFamily="34" charset="0"/>
                <a:cs typeface="Arial" pitchFamily="34" charset="0"/>
              </a:rPr>
              <a:t>Use of detailed spreadsheets and calculations to determine ROI</a:t>
            </a:r>
          </a:p>
        </p:txBody>
      </p:sp>
      <p:sp>
        <p:nvSpPr>
          <p:cNvPr id="4" name="Footer Placeholder 3"/>
          <p:cNvSpPr>
            <a:spLocks noGrp="1"/>
          </p:cNvSpPr>
          <p:nvPr>
            <p:ph type="ftr" sz="quarter" idx="11"/>
          </p:nvPr>
        </p:nvSpPr>
        <p:spPr/>
        <p:txBody>
          <a:bodyPr/>
          <a:lstStyle/>
          <a:p>
            <a:pPr algn="ctr"/>
            <a:r>
              <a:rPr lang="en-US" dirty="0" smtClean="0">
                <a:solidFill>
                  <a:schemeClr val="bg2">
                    <a:lumMod val="40000"/>
                    <a:lumOff val="60000"/>
                  </a:schemeClr>
                </a:solidFill>
                <a:latin typeface="Arial" pitchFamily="34" charset="0"/>
                <a:cs typeface="Arial" pitchFamily="34" charset="0"/>
              </a:rPr>
              <a:t>New York State Orthoimagery ROI</a:t>
            </a:r>
            <a:endParaRPr lang="en-US" dirty="0">
              <a:solidFill>
                <a:schemeClr val="bg2">
                  <a:lumMod val="40000"/>
                  <a:lumOff val="60000"/>
                </a:scheme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eaLnBrk="1" latinLnBrk="0" hangingPunct="1"/>
            <a:fld id="{69E29E33-B620-47F9-BB04-8846C2A5AFCC}" type="slidenum">
              <a:rPr kumimoji="0" lang="en-US" smtClean="0">
                <a:solidFill>
                  <a:schemeClr val="bg2">
                    <a:lumMod val="40000"/>
                    <a:lumOff val="60000"/>
                  </a:schemeClr>
                </a:solidFill>
              </a:rPr>
              <a:pPr eaLnBrk="1" latinLnBrk="0" hangingPunct="1"/>
              <a:t>8</a:t>
            </a:fld>
            <a:endParaRPr kumimoji="0" lang="en-US">
              <a:solidFill>
                <a:schemeClr val="bg2">
                  <a:lumMod val="40000"/>
                  <a:lumOff val="60000"/>
                </a:schemeClr>
              </a:solidFill>
            </a:endParaRPr>
          </a:p>
        </p:txBody>
      </p:sp>
    </p:spTree>
    <p:extLst>
      <p:ext uri="{BB962C8B-B14F-4D97-AF65-F5344CB8AC3E}">
        <p14:creationId xmlns:p14="http://schemas.microsoft.com/office/powerpoint/2010/main" val="51311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b="1" dirty="0" smtClean="0">
                <a:solidFill>
                  <a:schemeClr val="bg2">
                    <a:lumMod val="40000"/>
                    <a:lumOff val="60000"/>
                  </a:schemeClr>
                </a:solidFill>
              </a:rPr>
              <a:t>Scope of Study</a:t>
            </a:r>
            <a:endParaRPr lang="en-US" b="1" dirty="0">
              <a:solidFill>
                <a:schemeClr val="bg2">
                  <a:lumMod val="40000"/>
                  <a:lumOff val="60000"/>
                </a:schemeClr>
              </a:solidFill>
            </a:endParaRPr>
          </a:p>
        </p:txBody>
      </p:sp>
      <p:sp>
        <p:nvSpPr>
          <p:cNvPr id="3" name="Content Placeholder 2"/>
          <p:cNvSpPr>
            <a:spLocks noGrp="1"/>
          </p:cNvSpPr>
          <p:nvPr>
            <p:ph idx="1"/>
          </p:nvPr>
        </p:nvSpPr>
        <p:spPr>
          <a:xfrm>
            <a:off x="457200" y="1524000"/>
            <a:ext cx="8229600" cy="4800600"/>
          </a:xfrm>
        </p:spPr>
        <p:txBody>
          <a:bodyPr>
            <a:normAutofit/>
          </a:bodyPr>
          <a:lstStyle/>
          <a:p>
            <a:pPr>
              <a:lnSpc>
                <a:spcPct val="150000"/>
              </a:lnSpc>
            </a:pPr>
            <a:r>
              <a:rPr lang="en-US" b="1" dirty="0" smtClean="0">
                <a:solidFill>
                  <a:schemeClr val="bg2">
                    <a:lumMod val="40000"/>
                    <a:lumOff val="60000"/>
                  </a:schemeClr>
                </a:solidFill>
              </a:rPr>
              <a:t>Six year duration: 2006 - 2011</a:t>
            </a:r>
          </a:p>
          <a:p>
            <a:pPr>
              <a:lnSpc>
                <a:spcPct val="150000"/>
              </a:lnSpc>
            </a:pPr>
            <a:r>
              <a:rPr lang="en-US" b="1" dirty="0" smtClean="0">
                <a:solidFill>
                  <a:schemeClr val="bg2">
                    <a:lumMod val="40000"/>
                    <a:lumOff val="60000"/>
                  </a:schemeClr>
                </a:solidFill>
              </a:rPr>
              <a:t>Costs – we have detailed information </a:t>
            </a:r>
          </a:p>
          <a:p>
            <a:pPr>
              <a:lnSpc>
                <a:spcPct val="150000"/>
              </a:lnSpc>
            </a:pPr>
            <a:r>
              <a:rPr lang="en-US" b="1" dirty="0" smtClean="0">
                <a:solidFill>
                  <a:schemeClr val="bg2">
                    <a:lumMod val="40000"/>
                    <a:lumOff val="60000"/>
                  </a:schemeClr>
                </a:solidFill>
              </a:rPr>
              <a:t>Benefits -  sample of PUBLIC sector  and PRIVATE sector</a:t>
            </a:r>
          </a:p>
          <a:p>
            <a:pPr>
              <a:lnSpc>
                <a:spcPct val="150000"/>
              </a:lnSpc>
            </a:pPr>
            <a:r>
              <a:rPr lang="en-US" b="1" dirty="0" smtClean="0">
                <a:solidFill>
                  <a:schemeClr val="bg2">
                    <a:lumMod val="40000"/>
                    <a:lumOff val="60000"/>
                  </a:schemeClr>
                </a:solidFill>
              </a:rPr>
              <a:t>Rockefeller Institute of Government engaged for private sector research, calculations and report</a:t>
            </a:r>
          </a:p>
          <a:p>
            <a:endParaRPr lang="en-US" b="1" dirty="0">
              <a:solidFill>
                <a:schemeClr val="bg2">
                  <a:lumMod val="40000"/>
                  <a:lumOff val="60000"/>
                </a:schemeClr>
              </a:solidFill>
            </a:endParaRPr>
          </a:p>
        </p:txBody>
      </p:sp>
      <p:sp>
        <p:nvSpPr>
          <p:cNvPr id="4" name="Footer Placeholder 3"/>
          <p:cNvSpPr>
            <a:spLocks noGrp="1"/>
          </p:cNvSpPr>
          <p:nvPr>
            <p:ph type="ftr" sz="quarter" idx="11"/>
          </p:nvPr>
        </p:nvSpPr>
        <p:spPr/>
        <p:txBody>
          <a:bodyPr/>
          <a:lstStyle/>
          <a:p>
            <a:pPr algn="ctr"/>
            <a:r>
              <a:rPr lang="en-US" dirty="0" smtClean="0">
                <a:solidFill>
                  <a:schemeClr val="bg2">
                    <a:lumMod val="40000"/>
                    <a:lumOff val="60000"/>
                  </a:schemeClr>
                </a:solidFill>
              </a:rPr>
              <a:t>New York State Orthoimagery ROI</a:t>
            </a:r>
            <a:endParaRPr lang="en-US" dirty="0">
              <a:solidFill>
                <a:schemeClr val="bg2">
                  <a:lumMod val="40000"/>
                  <a:lumOff val="60000"/>
                </a:schemeClr>
              </a:solidFill>
            </a:endParaRPr>
          </a:p>
        </p:txBody>
      </p:sp>
      <p:sp>
        <p:nvSpPr>
          <p:cNvPr id="5" name="Slide Number Placeholder 4"/>
          <p:cNvSpPr>
            <a:spLocks noGrp="1"/>
          </p:cNvSpPr>
          <p:nvPr>
            <p:ph type="sldNum" sz="quarter" idx="12"/>
          </p:nvPr>
        </p:nvSpPr>
        <p:spPr/>
        <p:txBody>
          <a:bodyPr/>
          <a:lstStyle/>
          <a:p>
            <a:pPr eaLnBrk="1" latinLnBrk="0" hangingPunct="1"/>
            <a:fld id="{69E29E33-B620-47F9-BB04-8846C2A5AFCC}" type="slidenum">
              <a:rPr kumimoji="0" lang="en-US" smtClean="0">
                <a:solidFill>
                  <a:schemeClr val="bg2">
                    <a:lumMod val="40000"/>
                    <a:lumOff val="60000"/>
                  </a:schemeClr>
                </a:solidFill>
              </a:rPr>
              <a:pPr eaLnBrk="1" latinLnBrk="0" hangingPunct="1"/>
              <a:t>9</a:t>
            </a:fld>
            <a:endParaRPr kumimoji="0" lang="en-US" dirty="0">
              <a:solidFill>
                <a:schemeClr val="bg2">
                  <a:lumMod val="40000"/>
                  <a:lumOff val="60000"/>
                </a:schemeClr>
              </a:solidFill>
            </a:endParaRPr>
          </a:p>
        </p:txBody>
      </p:sp>
    </p:spTree>
    <p:extLst>
      <p:ext uri="{BB962C8B-B14F-4D97-AF65-F5344CB8AC3E}">
        <p14:creationId xmlns:p14="http://schemas.microsoft.com/office/powerpoint/2010/main" val="29081772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Calibri"/>
        <a:ea typeface=""/>
        <a:cs typeface=""/>
      </a:majorFont>
      <a:minorFont>
        <a:latin typeface="Arial"/>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4022</TotalTime>
  <Words>3472</Words>
  <Application>Microsoft Office PowerPoint</Application>
  <PresentationFormat>On-screen Show (4:3)</PresentationFormat>
  <Paragraphs>282</Paragraphs>
  <Slides>24</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Flow</vt:lpstr>
      <vt:lpstr>Acrobat Document</vt:lpstr>
      <vt:lpstr>NYS Orthoimagery ROI Ray Faught – NYS ITS GPO NYGeoCon 2013  </vt:lpstr>
      <vt:lpstr>Some Basic Facts - NYSDOP</vt:lpstr>
      <vt:lpstr>Some Basic Facts - NYSDOP</vt:lpstr>
      <vt:lpstr> Why NYSDOP?</vt:lpstr>
      <vt:lpstr>PowerPoint Presentation</vt:lpstr>
      <vt:lpstr>PowerPoint Presentation</vt:lpstr>
      <vt:lpstr>PowerPoint Presentation</vt:lpstr>
      <vt:lpstr>Orthoimagery: How Valuable?</vt:lpstr>
      <vt:lpstr>Scope of Study</vt:lpstr>
      <vt:lpstr>ROI Scorecard</vt:lpstr>
      <vt:lpstr>Public Sector ROI Data Collection</vt:lpstr>
      <vt:lpstr>PowerPoint Presentation</vt:lpstr>
      <vt:lpstr>Interview Leading to $$$</vt:lpstr>
      <vt:lpstr>PowerPoint Presentation</vt:lpstr>
      <vt:lpstr>Public Sector Benefits</vt:lpstr>
      <vt:lpstr>ROI Scorecard</vt:lpstr>
      <vt:lpstr>Extrapolation for Counties</vt:lpstr>
      <vt:lpstr>ROI Scorecard</vt:lpstr>
      <vt:lpstr>Private Sector Benefits</vt:lpstr>
      <vt:lpstr>ROI Scorecard</vt:lpstr>
      <vt:lpstr>Indeterminable Benefits</vt:lpstr>
      <vt:lpstr>Probable Orthoimagery Users</vt:lpstr>
      <vt:lpstr>ACKNOWLEDGEMENTS</vt:lpstr>
      <vt:lpstr>Other Examples of GIS ROI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NYS orthoimagery ROI</dc:title>
  <dc:creator>Ray F</dc:creator>
  <cp:lastModifiedBy>ray</cp:lastModifiedBy>
  <cp:revision>379</cp:revision>
  <cp:lastPrinted>2013-02-22T15:25:03Z</cp:lastPrinted>
  <dcterms:created xsi:type="dcterms:W3CDTF">2012-09-10T17:49:33Z</dcterms:created>
  <dcterms:modified xsi:type="dcterms:W3CDTF">2013-11-12T00:51:49Z</dcterms:modified>
</cp:coreProperties>
</file>